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46177200" cy="323977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12672">
          <p15:clr>
            <a:srgbClr val="A4A3A4"/>
          </p15:clr>
        </p15:guide>
        <p15:guide id="3" orient="horz" pos="10204">
          <p15:clr>
            <a:srgbClr val="A4A3A4"/>
          </p15:clr>
        </p15:guide>
        <p15:guide id="4" pos="145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n Feigenberg" initials="SF"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955"/>
    <a:srgbClr val="FFCC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0" autoAdjust="0"/>
    <p:restoredTop sz="93766" autoAdjust="0"/>
  </p:normalViewPr>
  <p:slideViewPr>
    <p:cSldViewPr>
      <p:cViewPr varScale="1">
        <p:scale>
          <a:sx n="17" d="100"/>
          <a:sy n="17" d="100"/>
        </p:scale>
        <p:origin x="1459" y="106"/>
      </p:cViewPr>
      <p:guideLst>
        <p:guide orient="horz" pos="11520"/>
        <p:guide pos="12672"/>
        <p:guide orient="horz" pos="10204"/>
        <p:guide pos="145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commentAuthors" Target="commentAuthors.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1658BB-5EC8-4050-A6A3-445B8141AD73}" type="datetimeFigureOut">
              <a:rPr lang="en-US" smtClean="0"/>
              <a:pPr/>
              <a:t>1/2/2018</a:t>
            </a:fld>
            <a:endParaRPr lang="en-US"/>
          </a:p>
        </p:txBody>
      </p:sp>
      <p:sp>
        <p:nvSpPr>
          <p:cNvPr id="4" name="Slide Image Placeholder 3"/>
          <p:cNvSpPr>
            <a:spLocks noGrp="1" noRot="1" noChangeAspect="1"/>
          </p:cNvSpPr>
          <p:nvPr>
            <p:ph type="sldImg" idx="2"/>
          </p:nvPr>
        </p:nvSpPr>
        <p:spPr>
          <a:xfrm>
            <a:off x="1230313" y="1143000"/>
            <a:ext cx="43973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03DD2-84E6-41A0-AB19-9B819C74D57B}" type="slidenum">
              <a:rPr lang="en-US" smtClean="0"/>
              <a:pPr/>
              <a:t>‹#›</a:t>
            </a:fld>
            <a:endParaRPr lang="en-US"/>
          </a:p>
        </p:txBody>
      </p:sp>
    </p:spTree>
    <p:extLst>
      <p:ext uri="{BB962C8B-B14F-4D97-AF65-F5344CB8AC3E}">
        <p14:creationId xmlns:p14="http://schemas.microsoft.com/office/powerpoint/2010/main" val="2221688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0313" y="1143000"/>
            <a:ext cx="43973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03DD2-84E6-41A0-AB19-9B819C74D57B}" type="slidenum">
              <a:rPr lang="en-US" smtClean="0"/>
              <a:pPr/>
              <a:t>1</a:t>
            </a:fld>
            <a:endParaRPr lang="en-US"/>
          </a:p>
        </p:txBody>
      </p:sp>
    </p:spTree>
    <p:extLst>
      <p:ext uri="{BB962C8B-B14F-4D97-AF65-F5344CB8AC3E}">
        <p14:creationId xmlns:p14="http://schemas.microsoft.com/office/powerpoint/2010/main" val="2232755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63290" y="10064289"/>
            <a:ext cx="39250620" cy="6944507"/>
          </a:xfrm>
        </p:spPr>
        <p:txBody>
          <a:bodyPr/>
          <a:lstStyle/>
          <a:p>
            <a:r>
              <a:rPr lang="en-US"/>
              <a:t>Click to edit Master title style</a:t>
            </a:r>
          </a:p>
        </p:txBody>
      </p:sp>
      <p:sp>
        <p:nvSpPr>
          <p:cNvPr id="3" name="Subtitle 2"/>
          <p:cNvSpPr>
            <a:spLocks noGrp="1"/>
          </p:cNvSpPr>
          <p:nvPr>
            <p:ph type="subTitle" idx="1"/>
          </p:nvPr>
        </p:nvSpPr>
        <p:spPr>
          <a:xfrm>
            <a:off x="6926580" y="18358697"/>
            <a:ext cx="32324040" cy="8279412"/>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8860" y="4193050"/>
            <a:ext cx="41559480" cy="5399617"/>
          </a:xfrm>
        </p:spPr>
        <p:txBody>
          <a:bodyPr/>
          <a:lstStyle/>
          <a:p>
            <a:r>
              <a:rPr lang="en-US"/>
              <a:t>Click to edit Master title style</a:t>
            </a:r>
            <a:endParaRPr lang="en-US" dirty="0"/>
          </a:p>
        </p:txBody>
      </p:sp>
      <p:sp>
        <p:nvSpPr>
          <p:cNvPr id="3" name="Content Placeholder 2"/>
          <p:cNvSpPr>
            <a:spLocks noGrp="1"/>
          </p:cNvSpPr>
          <p:nvPr>
            <p:ph idx="1"/>
          </p:nvPr>
        </p:nvSpPr>
        <p:spPr>
          <a:xfrm>
            <a:off x="2308860" y="9592670"/>
            <a:ext cx="41559480" cy="19347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47680" y="20818524"/>
            <a:ext cx="39250620" cy="6434543"/>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647680" y="13731530"/>
            <a:ext cx="39250620" cy="7086994"/>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3877" y="1687380"/>
            <a:ext cx="41559480" cy="5399617"/>
          </a:xfrm>
          <a:prstGeom prst="rect">
            <a:avLst/>
          </a:prstGeom>
        </p:spPr>
        <p:txBody>
          <a:bodyPr vert="horz" lIns="438912" tIns="219456" rIns="438912" bIns="219456" rtlCol="0" anchor="ctr">
            <a:normAutofit/>
          </a:bodyPr>
          <a:lstStyle/>
          <a:p>
            <a:r>
              <a:rPr lang="en-US" dirty="0"/>
              <a:t>Click to edit Master title style</a:t>
            </a:r>
          </a:p>
        </p:txBody>
      </p:sp>
      <p:sp>
        <p:nvSpPr>
          <p:cNvPr id="3" name="Text Placeholder 2"/>
          <p:cNvSpPr>
            <a:spLocks noGrp="1"/>
          </p:cNvSpPr>
          <p:nvPr>
            <p:ph type="body" idx="1"/>
          </p:nvPr>
        </p:nvSpPr>
        <p:spPr>
          <a:xfrm>
            <a:off x="2273877" y="7761949"/>
            <a:ext cx="41559480" cy="21380984"/>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08860" y="30027871"/>
            <a:ext cx="10774680" cy="1724877"/>
          </a:xfrm>
          <a:prstGeom prst="rect">
            <a:avLst/>
          </a:prstGeom>
        </p:spPr>
        <p:txBody>
          <a:bodyPr vert="horz" lIns="438912" tIns="219456" rIns="438912" bIns="219456" rtlCol="0" anchor="ctr"/>
          <a:lstStyle>
            <a:lvl1pPr algn="l">
              <a:defRPr sz="5800">
                <a:solidFill>
                  <a:schemeClr val="tx1">
                    <a:tint val="75000"/>
                  </a:schemeClr>
                </a:solidFill>
              </a:defRPr>
            </a:lvl1pPr>
          </a:lstStyle>
          <a:p>
            <a:fld id="{E2A1648F-5966-4345-98E2-D31697C39E73}" type="datetimeFigureOut">
              <a:rPr lang="en-US" smtClean="0"/>
              <a:pPr/>
              <a:t>1/2/2018</a:t>
            </a:fld>
            <a:endParaRPr lang="en-US"/>
          </a:p>
        </p:txBody>
      </p:sp>
      <p:sp>
        <p:nvSpPr>
          <p:cNvPr id="5" name="Footer Placeholder 4"/>
          <p:cNvSpPr>
            <a:spLocks noGrp="1"/>
          </p:cNvSpPr>
          <p:nvPr>
            <p:ph type="ftr" sz="quarter" idx="3"/>
          </p:nvPr>
        </p:nvSpPr>
        <p:spPr>
          <a:xfrm>
            <a:off x="15777210" y="30027871"/>
            <a:ext cx="14622780" cy="1724877"/>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3093660" y="30027871"/>
            <a:ext cx="10774680" cy="1724877"/>
          </a:xfrm>
          <a:prstGeom prst="rect">
            <a:avLst/>
          </a:prstGeom>
        </p:spPr>
        <p:txBody>
          <a:bodyPr vert="horz" lIns="438912" tIns="219456" rIns="438912" bIns="219456" rtlCol="0" anchor="ctr"/>
          <a:lstStyle>
            <a:lvl1pPr algn="r">
              <a:defRPr sz="5800">
                <a:solidFill>
                  <a:schemeClr val="tx1">
                    <a:tint val="75000"/>
                  </a:schemeClr>
                </a:solidFill>
              </a:defRPr>
            </a:lvl1pPr>
          </a:lstStyle>
          <a:p>
            <a:fld id="{592E62DE-A0A0-4022-B086-6A35C1D99E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21400" y="2048849"/>
            <a:ext cx="27355800" cy="3785652"/>
          </a:xfrm>
          <a:prstGeom prst="rect">
            <a:avLst/>
          </a:prstGeom>
          <a:noFill/>
        </p:spPr>
        <p:txBody>
          <a:bodyPr wrap="square" rtlCol="0">
            <a:spAutoFit/>
          </a:bodyPr>
          <a:lstStyle/>
          <a:p>
            <a:pPr algn="ctr"/>
            <a:r>
              <a:rPr lang="en-US" sz="5600" b="1" dirty="0"/>
              <a:t>Clinical Outcomes of Patients with Recurrent Lung Cancer Re-irradiated with Proton Therapy on the Proton Collaborative Group Prospective Registry Trial</a:t>
            </a:r>
          </a:p>
          <a:p>
            <a:pPr algn="ctr"/>
            <a:r>
              <a:rPr lang="en-US" sz="3800" dirty="0">
                <a:solidFill>
                  <a:schemeClr val="accent5">
                    <a:lumMod val="50000"/>
                  </a:schemeClr>
                </a:solidFill>
              </a:rPr>
              <a:t>    S.N. Badiyan</a:t>
            </a:r>
            <a:r>
              <a:rPr lang="en-US" sz="3800" baseline="30000" dirty="0">
                <a:solidFill>
                  <a:schemeClr val="accent5">
                    <a:lumMod val="50000"/>
                  </a:schemeClr>
                </a:solidFill>
              </a:rPr>
              <a:t>1</a:t>
            </a:r>
            <a:r>
              <a:rPr lang="en-US" sz="3800" dirty="0">
                <a:solidFill>
                  <a:schemeClr val="accent5">
                    <a:lumMod val="50000"/>
                  </a:schemeClr>
                </a:solidFill>
              </a:rPr>
              <a:t>, P. Mohindra</a:t>
            </a:r>
            <a:r>
              <a:rPr lang="en-US" sz="3800" baseline="30000" dirty="0">
                <a:solidFill>
                  <a:schemeClr val="accent5">
                    <a:lumMod val="50000"/>
                  </a:schemeClr>
                </a:solidFill>
              </a:rPr>
              <a:t>1</a:t>
            </a:r>
            <a:r>
              <a:rPr lang="en-US" sz="3800" dirty="0">
                <a:solidFill>
                  <a:schemeClr val="accent5">
                    <a:lumMod val="50000"/>
                  </a:schemeClr>
                </a:solidFill>
              </a:rPr>
              <a:t>,</a:t>
            </a:r>
            <a:r>
              <a:rPr lang="en-US" sz="3800" baseline="30000" dirty="0">
                <a:solidFill>
                  <a:schemeClr val="accent5">
                    <a:lumMod val="50000"/>
                  </a:schemeClr>
                </a:solidFill>
              </a:rPr>
              <a:t> </a:t>
            </a:r>
            <a:r>
              <a:rPr lang="en-US" sz="3800" dirty="0">
                <a:solidFill>
                  <a:schemeClr val="accent5">
                    <a:lumMod val="50000"/>
                  </a:schemeClr>
                </a:solidFill>
              </a:rPr>
              <a:t>G. Larson</a:t>
            </a:r>
            <a:r>
              <a:rPr lang="en-US" sz="3800" baseline="30000" dirty="0">
                <a:solidFill>
                  <a:schemeClr val="accent5">
                    <a:lumMod val="50000"/>
                  </a:schemeClr>
                </a:solidFill>
              </a:rPr>
              <a:t>2</a:t>
            </a:r>
            <a:r>
              <a:rPr lang="en-US" sz="3800" dirty="0">
                <a:solidFill>
                  <a:schemeClr val="accent5">
                    <a:lumMod val="50000"/>
                  </a:schemeClr>
                </a:solidFill>
              </a:rPr>
              <a:t>, W. Hartsell</a:t>
            </a:r>
            <a:r>
              <a:rPr lang="en-US" sz="3800" baseline="30000" dirty="0">
                <a:solidFill>
                  <a:schemeClr val="accent5">
                    <a:lumMod val="50000"/>
                  </a:schemeClr>
                </a:solidFill>
              </a:rPr>
              <a:t>3</a:t>
            </a:r>
            <a:r>
              <a:rPr lang="en-US" sz="3800" dirty="0">
                <a:solidFill>
                  <a:schemeClr val="accent5">
                    <a:lumMod val="50000"/>
                  </a:schemeClr>
                </a:solidFill>
              </a:rPr>
              <a:t>, H. Tsai</a:t>
            </a:r>
            <a:r>
              <a:rPr lang="en-US" sz="3800" baseline="30000" dirty="0">
                <a:solidFill>
                  <a:schemeClr val="accent5">
                    <a:lumMod val="50000"/>
                  </a:schemeClr>
                </a:solidFill>
              </a:rPr>
              <a:t>4</a:t>
            </a:r>
            <a:r>
              <a:rPr lang="en-US" sz="3800" dirty="0">
                <a:solidFill>
                  <a:schemeClr val="accent5">
                    <a:lumMod val="50000"/>
                  </a:schemeClr>
                </a:solidFill>
              </a:rPr>
              <a:t>, J. Zeng</a:t>
            </a:r>
            <a:r>
              <a:rPr lang="en-US" sz="3800" baseline="30000" dirty="0">
                <a:solidFill>
                  <a:schemeClr val="accent5">
                    <a:lumMod val="50000"/>
                  </a:schemeClr>
                </a:solidFill>
              </a:rPr>
              <a:t>5</a:t>
            </a:r>
            <a:r>
              <a:rPr lang="en-US" sz="3800" dirty="0">
                <a:solidFill>
                  <a:schemeClr val="accent5">
                    <a:lumMod val="50000"/>
                  </a:schemeClr>
                </a:solidFill>
              </a:rPr>
              <a:t>, R. Rengan</a:t>
            </a:r>
            <a:r>
              <a:rPr lang="en-US" sz="3800" baseline="30000" dirty="0">
                <a:solidFill>
                  <a:schemeClr val="accent5">
                    <a:lumMod val="50000"/>
                  </a:schemeClr>
                </a:solidFill>
              </a:rPr>
              <a:t>5</a:t>
            </a:r>
            <a:r>
              <a:rPr lang="en-US" sz="3800" dirty="0">
                <a:solidFill>
                  <a:schemeClr val="accent5">
                    <a:lumMod val="50000"/>
                  </a:schemeClr>
                </a:solidFill>
              </a:rPr>
              <a:t>, B. Wilkinson</a:t>
            </a:r>
            <a:r>
              <a:rPr lang="en-US" sz="3800" baseline="30000" dirty="0">
                <a:solidFill>
                  <a:schemeClr val="accent5">
                    <a:lumMod val="50000"/>
                  </a:schemeClr>
                </a:solidFill>
              </a:rPr>
              <a:t>6</a:t>
            </a:r>
            <a:r>
              <a:rPr lang="en-US" sz="3800" dirty="0">
                <a:solidFill>
                  <a:schemeClr val="accent5">
                    <a:lumMod val="50000"/>
                  </a:schemeClr>
                </a:solidFill>
              </a:rPr>
              <a:t>, C. Vargas</a:t>
            </a:r>
            <a:r>
              <a:rPr lang="en-US" sz="3800" baseline="30000" dirty="0">
                <a:solidFill>
                  <a:schemeClr val="accent5">
                    <a:lumMod val="50000"/>
                  </a:schemeClr>
                </a:solidFill>
              </a:rPr>
              <a:t>7</a:t>
            </a:r>
            <a:r>
              <a:rPr lang="en-US" sz="3800" dirty="0">
                <a:solidFill>
                  <a:schemeClr val="accent5">
                    <a:lumMod val="50000"/>
                  </a:schemeClr>
                </a:solidFill>
              </a:rPr>
              <a:t>, S. Feigenberg</a:t>
            </a:r>
            <a:r>
              <a:rPr lang="en-US" sz="3800" baseline="30000" dirty="0">
                <a:solidFill>
                  <a:schemeClr val="accent5">
                    <a:lumMod val="50000"/>
                  </a:schemeClr>
                </a:solidFill>
              </a:rPr>
              <a:t>1</a:t>
            </a:r>
            <a:r>
              <a:rPr lang="en-US" sz="3800" dirty="0">
                <a:solidFill>
                  <a:schemeClr val="accent5">
                    <a:lumMod val="50000"/>
                  </a:schemeClr>
                </a:solidFill>
              </a:rPr>
              <a:t>, C. B. Simone</a:t>
            </a:r>
            <a:r>
              <a:rPr lang="en-US" sz="3800" baseline="30000" dirty="0">
                <a:solidFill>
                  <a:schemeClr val="accent5">
                    <a:lumMod val="50000"/>
                  </a:schemeClr>
                </a:solidFill>
              </a:rPr>
              <a:t>1</a:t>
            </a:r>
          </a:p>
          <a:p>
            <a:pPr algn="ctr"/>
            <a:r>
              <a:rPr lang="en-US" sz="3000" dirty="0"/>
              <a:t>1. University of Maryland and Maryland Proton Treatment Center 2. Oklahoma Procure Proton Therapy Center 3. Northwestern Medicine Chicago Proton Center 4. New Jersey Procure Proton Therapy Center 5. University of Washington and Seattle Cancer Care Alliance Proton Therapy Center 6. Willis-Knighton Proton Therapy Center7. Mayo Clinic Arizona Proton Therapy Program</a:t>
            </a:r>
          </a:p>
        </p:txBody>
      </p:sp>
      <p:sp>
        <p:nvSpPr>
          <p:cNvPr id="5" name="TextBox 4"/>
          <p:cNvSpPr txBox="1"/>
          <p:nvPr/>
        </p:nvSpPr>
        <p:spPr>
          <a:xfrm>
            <a:off x="2590800" y="6064250"/>
            <a:ext cx="9448800" cy="7832914"/>
          </a:xfrm>
          <a:prstGeom prst="rect">
            <a:avLst/>
          </a:prstGeom>
          <a:ln w="31750">
            <a:noFill/>
          </a:ln>
        </p:spPr>
        <p:style>
          <a:lnRef idx="2">
            <a:schemeClr val="accent2"/>
          </a:lnRef>
          <a:fillRef idx="1">
            <a:schemeClr val="lt1"/>
          </a:fillRef>
          <a:effectRef idx="0">
            <a:schemeClr val="accent2"/>
          </a:effectRef>
          <a:fontRef idx="minor">
            <a:schemeClr val="dk1"/>
          </a:fontRef>
        </p:style>
        <p:txBody>
          <a:bodyPr wrap="square" rtlCol="0" anchor="t">
            <a:spAutoFit/>
          </a:bodyPr>
          <a:lstStyle/>
          <a:p>
            <a:pPr>
              <a:spcAft>
                <a:spcPts val="1000"/>
              </a:spcAft>
            </a:pPr>
            <a:r>
              <a:rPr lang="en-US" sz="6000" b="1" dirty="0"/>
              <a:t>Purpose/Objectives: </a:t>
            </a:r>
          </a:p>
          <a:p>
            <a:pPr marL="685800" indent="-685800" algn="just">
              <a:buFont typeface="Arial" panose="020B0604020202020204" pitchFamily="34" charset="0"/>
              <a:buChar char="•"/>
            </a:pPr>
            <a:r>
              <a:rPr lang="en-US" sz="3800" dirty="0"/>
              <a:t>Following radiation therapy (RT) for lung cancer up to 50% of patients may develop a locoregional recurrence.</a:t>
            </a:r>
          </a:p>
          <a:p>
            <a:pPr marL="685800" indent="-685800" algn="just">
              <a:buFont typeface="Arial" panose="020B0604020202020204" pitchFamily="34" charset="0"/>
              <a:buChar char="•"/>
            </a:pPr>
            <a:r>
              <a:rPr lang="en-US" sz="3800" dirty="0"/>
              <a:t>Treatment options are limited for </a:t>
            </a:r>
            <a:r>
              <a:rPr lang="en-US" sz="3800" dirty="0" err="1"/>
              <a:t>locoregionally</a:t>
            </a:r>
            <a:r>
              <a:rPr lang="en-US" sz="3800" dirty="0"/>
              <a:t> recurrent lung cancer and outcomes poor with median OS of 3-15 months.</a:t>
            </a:r>
          </a:p>
          <a:p>
            <a:pPr marL="685800" indent="-685800" algn="just">
              <a:buFont typeface="Arial" panose="020B0604020202020204" pitchFamily="34" charset="0"/>
              <a:buChar char="•"/>
            </a:pPr>
            <a:r>
              <a:rPr lang="en-US" sz="3800" dirty="0"/>
              <a:t>Re-irradiation with proton beam therapy (PBT) may be safer and better tolerated than photon RT but data on patient outcomes is limited.</a:t>
            </a:r>
          </a:p>
        </p:txBody>
      </p:sp>
      <p:sp>
        <p:nvSpPr>
          <p:cNvPr id="56" name="TextBox 55"/>
          <p:cNvSpPr txBox="1"/>
          <p:nvPr/>
        </p:nvSpPr>
        <p:spPr>
          <a:xfrm>
            <a:off x="12573000" y="5988050"/>
            <a:ext cx="10941869" cy="1538883"/>
          </a:xfrm>
          <a:prstGeom prst="rect">
            <a:avLst/>
          </a:prstGeom>
          <a:noFill/>
        </p:spPr>
        <p:txBody>
          <a:bodyPr wrap="square" rtlCol="0">
            <a:spAutoFit/>
          </a:bodyPr>
          <a:lstStyle/>
          <a:p>
            <a:r>
              <a:rPr lang="en-US" sz="6000" b="1" dirty="0"/>
              <a:t>Results:</a:t>
            </a:r>
            <a:endParaRPr lang="en-US" sz="3400" b="1" dirty="0"/>
          </a:p>
          <a:p>
            <a:pPr algn="just"/>
            <a:r>
              <a:rPr lang="en-US" sz="3400" b="1" dirty="0"/>
              <a:t>Table 1. Patient and Tumor Characteristics</a:t>
            </a:r>
            <a:endParaRPr lang="en-US" sz="3400" dirty="0"/>
          </a:p>
        </p:txBody>
      </p:sp>
      <p:sp>
        <p:nvSpPr>
          <p:cNvPr id="30" name="TextBox 29"/>
          <p:cNvSpPr txBox="1"/>
          <p:nvPr/>
        </p:nvSpPr>
        <p:spPr>
          <a:xfrm>
            <a:off x="32613600" y="26642278"/>
            <a:ext cx="12517582" cy="5755422"/>
          </a:xfrm>
          <a:prstGeom prst="rect">
            <a:avLst/>
          </a:prstGeom>
          <a:noFill/>
        </p:spPr>
        <p:txBody>
          <a:bodyPr wrap="square" rtlCol="0" anchor="t">
            <a:spAutoFit/>
          </a:bodyPr>
          <a:lstStyle/>
          <a:p>
            <a:pPr algn="just"/>
            <a:r>
              <a:rPr lang="en-US" sz="6000" b="1" dirty="0"/>
              <a:t>Conclusions: </a:t>
            </a:r>
          </a:p>
          <a:p>
            <a:pPr algn="just">
              <a:buFont typeface="Arial" pitchFamily="34" charset="0"/>
              <a:buChar char="•"/>
            </a:pPr>
            <a:r>
              <a:rPr lang="en-US" sz="4200" dirty="0"/>
              <a:t>   </a:t>
            </a:r>
            <a:r>
              <a:rPr lang="en-US" sz="3800" dirty="0"/>
              <a:t>Despite delivery to a high-risk, heavily pre-treated,         </a:t>
            </a:r>
          </a:p>
          <a:p>
            <a:pPr algn="just"/>
            <a:r>
              <a:rPr lang="en-US" sz="3800" dirty="0"/>
              <a:t>     previously irradiated population, proton therapy for      </a:t>
            </a:r>
          </a:p>
          <a:p>
            <a:pPr algn="just"/>
            <a:r>
              <a:rPr lang="en-US" sz="3800" dirty="0"/>
              <a:t>     recurrent lung cancer resulted in limited toxicity.</a:t>
            </a:r>
          </a:p>
          <a:p>
            <a:pPr algn="just">
              <a:buFont typeface="Arial" pitchFamily="34" charset="0"/>
              <a:buChar char="•"/>
            </a:pPr>
            <a:r>
              <a:rPr lang="en-US" sz="3800" dirty="0"/>
              <a:t>   All patients were able to complete the entire prescribed </a:t>
            </a:r>
          </a:p>
          <a:p>
            <a:pPr algn="just"/>
            <a:r>
              <a:rPr lang="en-US" sz="3800" dirty="0"/>
              <a:t>     course of proton therapy.</a:t>
            </a:r>
          </a:p>
          <a:p>
            <a:pPr algn="just">
              <a:buFont typeface="Arial" pitchFamily="34" charset="0"/>
              <a:buChar char="•"/>
            </a:pPr>
            <a:r>
              <a:rPr lang="en-US" sz="3800" dirty="0"/>
              <a:t>   Future analyses are needed to determine ideal re-irradiation     </a:t>
            </a:r>
          </a:p>
          <a:p>
            <a:pPr algn="just"/>
            <a:r>
              <a:rPr lang="en-US" sz="3800" dirty="0"/>
              <a:t>    dose and fractionation scheme and factors associated with </a:t>
            </a:r>
          </a:p>
          <a:p>
            <a:pPr algn="just"/>
            <a:r>
              <a:rPr lang="en-US" sz="3800" dirty="0"/>
              <a:t>    toxicity and local tumor control</a:t>
            </a:r>
          </a:p>
        </p:txBody>
      </p:sp>
      <p:sp>
        <p:nvSpPr>
          <p:cNvPr id="52" name="TextBox 51"/>
          <p:cNvSpPr txBox="1"/>
          <p:nvPr/>
        </p:nvSpPr>
        <p:spPr>
          <a:xfrm>
            <a:off x="2590800" y="13455650"/>
            <a:ext cx="9448800" cy="5693866"/>
          </a:xfrm>
          <a:prstGeom prst="rect">
            <a:avLst/>
          </a:prstGeom>
          <a:noFill/>
        </p:spPr>
        <p:txBody>
          <a:bodyPr wrap="square" rtlCol="0" anchor="t">
            <a:spAutoFit/>
          </a:bodyPr>
          <a:lstStyle/>
          <a:p>
            <a:r>
              <a:rPr lang="en-US" sz="6000" b="1" dirty="0"/>
              <a:t>Methods:</a:t>
            </a:r>
          </a:p>
          <a:p>
            <a:pPr marL="857250" indent="-857250" algn="just">
              <a:buFont typeface="Arial" panose="020B0604020202020204" pitchFamily="34" charset="0"/>
              <a:buChar char="•"/>
            </a:pPr>
            <a:r>
              <a:rPr lang="en-US" sz="3800" dirty="0"/>
              <a:t>67 patients reirradiated with PBT from 2010-2016 at six PCG institutions</a:t>
            </a:r>
          </a:p>
          <a:p>
            <a:pPr marL="857250" indent="-857250" algn="just">
              <a:buFont typeface="Arial" panose="020B0604020202020204" pitchFamily="34" charset="0"/>
              <a:buChar char="•"/>
            </a:pPr>
            <a:r>
              <a:rPr lang="en-US" sz="3800" dirty="0"/>
              <a:t>Toxicity and outcomes prospectively recorded and reported to the Proton Collaborative Group (PCG) </a:t>
            </a:r>
          </a:p>
          <a:p>
            <a:pPr marL="3051810" lvl="1" indent="-857250" algn="just">
              <a:buFont typeface="Arial" panose="020B0604020202020204" pitchFamily="34" charset="0"/>
              <a:buChar char="•"/>
            </a:pPr>
            <a:r>
              <a:rPr lang="en-US" sz="3800" dirty="0"/>
              <a:t>CTCAE v 4.0</a:t>
            </a:r>
          </a:p>
          <a:p>
            <a:pPr marL="857250" indent="-857250" algn="just">
              <a:buFont typeface="Arial" panose="020B0604020202020204" pitchFamily="34" charset="0"/>
              <a:buChar char="•"/>
            </a:pPr>
            <a:r>
              <a:rPr lang="en-US" sz="3800" dirty="0"/>
              <a:t>Survival estimated using Kaplan Meier and log rank statistics</a:t>
            </a:r>
          </a:p>
        </p:txBody>
      </p:sp>
      <p:pic>
        <p:nvPicPr>
          <p:cNvPr id="8"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8408" t="5315" r="7677" b="8479"/>
          <a:stretch/>
        </p:blipFill>
        <p:spPr>
          <a:xfrm>
            <a:off x="21869400" y="28585292"/>
            <a:ext cx="9829799" cy="3812408"/>
          </a:xfrm>
          <a:prstGeom prst="rect">
            <a:avLst/>
          </a:prstGeom>
        </p:spPr>
      </p:pic>
      <p:pic>
        <p:nvPicPr>
          <p:cNvPr id="9"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2140" t="19428" r="51709" b="45733"/>
          <a:stretch/>
        </p:blipFill>
        <p:spPr>
          <a:xfrm>
            <a:off x="23774400" y="25571450"/>
            <a:ext cx="7452570" cy="3124200"/>
          </a:xfrm>
          <a:prstGeom prst="rect">
            <a:avLst/>
          </a:prstGeom>
        </p:spPr>
      </p:pic>
      <p:sp>
        <p:nvSpPr>
          <p:cNvPr id="17" name="TextBox 16"/>
          <p:cNvSpPr txBox="1"/>
          <p:nvPr/>
        </p:nvSpPr>
        <p:spPr>
          <a:xfrm>
            <a:off x="32842200" y="5759450"/>
            <a:ext cx="12801600" cy="1661993"/>
          </a:xfrm>
          <a:prstGeom prst="rect">
            <a:avLst/>
          </a:prstGeom>
          <a:noFill/>
        </p:spPr>
        <p:txBody>
          <a:bodyPr wrap="square" rtlCol="0">
            <a:spAutoFit/>
          </a:bodyPr>
          <a:lstStyle/>
          <a:p>
            <a:pPr algn="just"/>
            <a:r>
              <a:rPr lang="en-US" sz="3400" b="1" dirty="0"/>
              <a:t>Figure 1. Overall Survival for all patients (A) and stratified by definitive or palliative dose of PBT  (EQD2 50 Gy cutoff) (B).</a:t>
            </a:r>
          </a:p>
          <a:p>
            <a:r>
              <a:rPr lang="en-US" sz="3400" b="1" dirty="0"/>
              <a:t>A                                                                     B</a:t>
            </a:r>
          </a:p>
        </p:txBody>
      </p:sp>
      <p:sp>
        <p:nvSpPr>
          <p:cNvPr id="18" name="TextBox 17"/>
          <p:cNvSpPr txBox="1"/>
          <p:nvPr/>
        </p:nvSpPr>
        <p:spPr>
          <a:xfrm>
            <a:off x="32461200" y="18180050"/>
            <a:ext cx="12801600" cy="1661993"/>
          </a:xfrm>
          <a:prstGeom prst="rect">
            <a:avLst/>
          </a:prstGeom>
          <a:noFill/>
        </p:spPr>
        <p:txBody>
          <a:bodyPr wrap="square" rtlCol="0">
            <a:spAutoFit/>
          </a:bodyPr>
          <a:lstStyle/>
          <a:p>
            <a:pPr algn="just"/>
            <a:r>
              <a:rPr lang="en-US" sz="3400" b="1" dirty="0"/>
              <a:t>Figure 2. Progression-Free Survival for all patients (A) and stratified by definitive or palliative dose of PBT (EQD2 50 Gy cutoff) (B).</a:t>
            </a:r>
          </a:p>
          <a:p>
            <a:pPr algn="just"/>
            <a:r>
              <a:rPr lang="en-US" sz="3400" b="1" dirty="0"/>
              <a:t>A                                                                            B</a:t>
            </a:r>
          </a:p>
        </p:txBody>
      </p:sp>
      <p:sp>
        <p:nvSpPr>
          <p:cNvPr id="13" name="TextBox 12"/>
          <p:cNvSpPr txBox="1"/>
          <p:nvPr/>
        </p:nvSpPr>
        <p:spPr>
          <a:xfrm>
            <a:off x="31775400" y="13989050"/>
            <a:ext cx="13487400" cy="4185761"/>
          </a:xfrm>
          <a:prstGeom prst="rect">
            <a:avLst/>
          </a:prstGeom>
          <a:noFill/>
        </p:spPr>
        <p:txBody>
          <a:bodyPr wrap="square" rtlCol="0">
            <a:spAutoFit/>
          </a:bodyPr>
          <a:lstStyle/>
          <a:p>
            <a:pPr marL="685800" indent="-685800" algn="just">
              <a:buFont typeface="Arial" panose="020B0604020202020204" pitchFamily="34" charset="0"/>
              <a:buChar char="•"/>
            </a:pPr>
            <a:r>
              <a:rPr lang="en-US" sz="3800" dirty="0"/>
              <a:t>Median overall survival (OS) was 13.2 months. One and 2-year OS was 51%, and 13% (Figure 1A). Median OS for patients receiving a definitive dose of PBT was 13.9 months and 10.1 months for patients receiving palliative dose of PBT (p=0.24) (Figure 1B). One and 2-year OS was 52% and 17% for patients receiving a definitive dose and 46% and 0% for patients receiving a palliative dose, respectively.</a:t>
            </a:r>
          </a:p>
        </p:txBody>
      </p:sp>
      <p:graphicFrame>
        <p:nvGraphicFramePr>
          <p:cNvPr id="20" name="Content Placeholder 3"/>
          <p:cNvGraphicFramePr>
            <a:graphicFrameLocks/>
          </p:cNvGraphicFramePr>
          <p:nvPr>
            <p:extLst>
              <p:ext uri="{D42A27DB-BD31-4B8C-83A1-F6EECF244321}">
                <p14:modId xmlns:p14="http://schemas.microsoft.com/office/powerpoint/2010/main" val="1572567357"/>
              </p:ext>
            </p:extLst>
          </p:nvPr>
        </p:nvGraphicFramePr>
        <p:xfrm>
          <a:off x="12573001" y="7588250"/>
          <a:ext cx="9067800" cy="13161987"/>
        </p:xfrm>
        <a:graphic>
          <a:graphicData uri="http://schemas.openxmlformats.org/drawingml/2006/table">
            <a:tbl>
              <a:tblPr firstRow="1" bandRow="1">
                <a:tableStyleId>{5C22544A-7EE6-4342-B048-85BDC9FD1C3A}</a:tableStyleId>
              </a:tblPr>
              <a:tblGrid>
                <a:gridCol w="5516266">
                  <a:extLst>
                    <a:ext uri="{9D8B030D-6E8A-4147-A177-3AD203B41FA5}">
                      <a16:colId xmlns:a16="http://schemas.microsoft.com/office/drawing/2014/main" val="20000"/>
                    </a:ext>
                  </a:extLst>
                </a:gridCol>
                <a:gridCol w="3551534">
                  <a:extLst>
                    <a:ext uri="{9D8B030D-6E8A-4147-A177-3AD203B41FA5}">
                      <a16:colId xmlns:a16="http://schemas.microsoft.com/office/drawing/2014/main" val="20001"/>
                    </a:ext>
                  </a:extLst>
                </a:gridCol>
              </a:tblGrid>
              <a:tr h="1002091">
                <a:tc>
                  <a:txBody>
                    <a:bodyPr/>
                    <a:lstStyle/>
                    <a:p>
                      <a:r>
                        <a:rPr lang="en-US" sz="3500" b="1" dirty="0">
                          <a:solidFill>
                            <a:schemeClr val="bg1"/>
                          </a:solidFill>
                          <a:latin typeface="+mj-lt"/>
                        </a:rPr>
                        <a:t>Characteristic</a:t>
                      </a:r>
                    </a:p>
                  </a:txBody>
                  <a:tcPr marL="87593" marR="87593" marT="30373" marB="30373"/>
                </a:tc>
                <a:tc>
                  <a:txBody>
                    <a:bodyPr/>
                    <a:lstStyle/>
                    <a:p>
                      <a:r>
                        <a:rPr lang="en-US" sz="3500" b="1" dirty="0">
                          <a:solidFill>
                            <a:schemeClr val="bg1"/>
                          </a:solidFill>
                          <a:latin typeface="+mj-lt"/>
                        </a:rPr>
                        <a:t>N=67 (%)</a:t>
                      </a:r>
                    </a:p>
                  </a:txBody>
                  <a:tcPr marL="87593" marR="87593" marT="30373" marB="30373"/>
                </a:tc>
                <a:extLst>
                  <a:ext uri="{0D108BD9-81ED-4DB2-BD59-A6C34878D82A}">
                    <a16:rowId xmlns:a16="http://schemas.microsoft.com/office/drawing/2014/main" val="10000"/>
                  </a:ext>
                </a:extLst>
              </a:tr>
              <a:tr h="2287079">
                <a:tc>
                  <a:txBody>
                    <a:bodyPr/>
                    <a:lstStyle/>
                    <a:p>
                      <a:r>
                        <a:rPr lang="en-US" sz="3500" b="1" dirty="0">
                          <a:latin typeface="+mj-lt"/>
                        </a:rPr>
                        <a:t>Median age at 1</a:t>
                      </a:r>
                      <a:r>
                        <a:rPr lang="en-US" sz="3500" b="1" baseline="30000" dirty="0">
                          <a:latin typeface="+mj-lt"/>
                        </a:rPr>
                        <a:t>st</a:t>
                      </a:r>
                      <a:r>
                        <a:rPr lang="en-US" sz="3500" b="1" baseline="0" dirty="0">
                          <a:latin typeface="+mj-lt"/>
                        </a:rPr>
                        <a:t> RT </a:t>
                      </a:r>
                      <a:r>
                        <a:rPr lang="en-US" sz="3500" b="1" dirty="0">
                          <a:latin typeface="+mj-lt"/>
                        </a:rPr>
                        <a:t>(range)</a:t>
                      </a:r>
                    </a:p>
                    <a:p>
                      <a:endParaRPr lang="en-US" sz="3500" b="1" dirty="0">
                        <a:latin typeface="+mj-lt"/>
                      </a:endParaRPr>
                    </a:p>
                    <a:p>
                      <a:r>
                        <a:rPr lang="en-US" sz="3500" b="1" dirty="0">
                          <a:latin typeface="+mj-lt"/>
                        </a:rPr>
                        <a:t>Median age at PBT Re-RT (range)</a:t>
                      </a:r>
                    </a:p>
                  </a:txBody>
                  <a:tcPr marL="87593" marR="87593" marT="30373" marB="30373"/>
                </a:tc>
                <a:tc>
                  <a:txBody>
                    <a:bodyPr/>
                    <a:lstStyle/>
                    <a:p>
                      <a:r>
                        <a:rPr lang="en-US" sz="3500" b="1" dirty="0">
                          <a:latin typeface="+mj-lt"/>
                        </a:rPr>
                        <a:t>66 (39-87)</a:t>
                      </a:r>
                    </a:p>
                    <a:p>
                      <a:endParaRPr lang="en-US" sz="3500" b="1" dirty="0">
                        <a:latin typeface="+mj-lt"/>
                      </a:endParaRPr>
                    </a:p>
                    <a:p>
                      <a:r>
                        <a:rPr lang="en-US" sz="3500" b="1" dirty="0">
                          <a:latin typeface="+mj-lt"/>
                        </a:rPr>
                        <a:t>68</a:t>
                      </a:r>
                      <a:r>
                        <a:rPr lang="en-US" sz="3500" b="1" baseline="0" dirty="0">
                          <a:latin typeface="+mj-lt"/>
                        </a:rPr>
                        <a:t> (41-89)</a:t>
                      </a:r>
                      <a:endParaRPr lang="en-US" sz="3500" b="1" dirty="0">
                        <a:latin typeface="+mj-lt"/>
                      </a:endParaRPr>
                    </a:p>
                  </a:txBody>
                  <a:tcPr marL="87593" marR="87593" marT="30373" marB="30373"/>
                </a:tc>
                <a:extLst>
                  <a:ext uri="{0D108BD9-81ED-4DB2-BD59-A6C34878D82A}">
                    <a16:rowId xmlns:a16="http://schemas.microsoft.com/office/drawing/2014/main" val="10001"/>
                  </a:ext>
                </a:extLst>
              </a:tr>
              <a:tr h="838218">
                <a:tc>
                  <a:txBody>
                    <a:bodyPr/>
                    <a:lstStyle/>
                    <a:p>
                      <a:r>
                        <a:rPr lang="en-US" sz="3500" b="1" dirty="0">
                          <a:latin typeface="+mj-lt"/>
                        </a:rPr>
                        <a:t>Female</a:t>
                      </a:r>
                    </a:p>
                  </a:txBody>
                  <a:tcPr marL="87593" marR="87593" marT="30373" marB="30373"/>
                </a:tc>
                <a:tc>
                  <a:txBody>
                    <a:bodyPr/>
                    <a:lstStyle/>
                    <a:p>
                      <a:r>
                        <a:rPr lang="en-US" sz="3500" b="1" dirty="0">
                          <a:latin typeface="+mj-lt"/>
                        </a:rPr>
                        <a:t>29 (43%)</a:t>
                      </a:r>
                    </a:p>
                  </a:txBody>
                  <a:tcPr marL="87593" marR="87593" marT="30373" marB="30373"/>
                </a:tc>
                <a:extLst>
                  <a:ext uri="{0D108BD9-81ED-4DB2-BD59-A6C34878D82A}">
                    <a16:rowId xmlns:a16="http://schemas.microsoft.com/office/drawing/2014/main" val="10002"/>
                  </a:ext>
                </a:extLst>
              </a:tr>
              <a:tr h="2372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500" b="1" dirty="0">
                          <a:latin typeface="+mj-lt"/>
                        </a:rPr>
                        <a:t>White</a:t>
                      </a:r>
                    </a:p>
                    <a:p>
                      <a:pPr marL="0" marR="0" indent="0" algn="l" defTabSz="914400" rtl="0" eaLnBrk="1" fontAlgn="auto" latinLnBrk="0" hangingPunct="1">
                        <a:lnSpc>
                          <a:spcPct val="100000"/>
                        </a:lnSpc>
                        <a:spcBef>
                          <a:spcPts val="0"/>
                        </a:spcBef>
                        <a:spcAft>
                          <a:spcPts val="0"/>
                        </a:spcAft>
                        <a:buClrTx/>
                        <a:buSzTx/>
                        <a:buFontTx/>
                        <a:buNone/>
                        <a:tabLst/>
                        <a:defRPr/>
                      </a:pPr>
                      <a:r>
                        <a:rPr lang="en-US" sz="3500" b="1" dirty="0">
                          <a:latin typeface="+mj-lt"/>
                        </a:rPr>
                        <a:t>Black</a:t>
                      </a:r>
                    </a:p>
                    <a:p>
                      <a:pPr marL="0" marR="0" indent="0" algn="l" defTabSz="914400" rtl="0" eaLnBrk="1" fontAlgn="auto" latinLnBrk="0" hangingPunct="1">
                        <a:lnSpc>
                          <a:spcPct val="100000"/>
                        </a:lnSpc>
                        <a:spcBef>
                          <a:spcPts val="0"/>
                        </a:spcBef>
                        <a:spcAft>
                          <a:spcPts val="0"/>
                        </a:spcAft>
                        <a:buClrTx/>
                        <a:buSzTx/>
                        <a:buFontTx/>
                        <a:buNone/>
                        <a:tabLst/>
                        <a:defRPr/>
                      </a:pPr>
                      <a:r>
                        <a:rPr lang="en-US" sz="3500" b="1" dirty="0">
                          <a:latin typeface="+mj-lt"/>
                        </a:rPr>
                        <a:t>Other</a:t>
                      </a:r>
                    </a:p>
                    <a:p>
                      <a:pPr marL="0" marR="0" indent="0" algn="l" defTabSz="914400" rtl="0" eaLnBrk="1" fontAlgn="auto" latinLnBrk="0" hangingPunct="1">
                        <a:lnSpc>
                          <a:spcPct val="100000"/>
                        </a:lnSpc>
                        <a:spcBef>
                          <a:spcPts val="0"/>
                        </a:spcBef>
                        <a:spcAft>
                          <a:spcPts val="0"/>
                        </a:spcAft>
                        <a:buClrTx/>
                        <a:buSzTx/>
                        <a:buFontTx/>
                        <a:buNone/>
                        <a:tabLst/>
                        <a:defRPr/>
                      </a:pPr>
                      <a:r>
                        <a:rPr lang="en-US" sz="3500" b="1" dirty="0">
                          <a:latin typeface="+mj-lt"/>
                        </a:rPr>
                        <a:t>Not Reported</a:t>
                      </a:r>
                    </a:p>
                  </a:txBody>
                  <a:tcPr marL="87593" marR="87593" marT="30373" marB="30373"/>
                </a:tc>
                <a:tc>
                  <a:txBody>
                    <a:bodyPr/>
                    <a:lstStyle/>
                    <a:p>
                      <a:r>
                        <a:rPr lang="en-US" sz="3500" b="1" dirty="0">
                          <a:latin typeface="+mj-lt"/>
                        </a:rPr>
                        <a:t>55</a:t>
                      </a:r>
                      <a:r>
                        <a:rPr lang="en-US" sz="3500" b="1" baseline="0" dirty="0">
                          <a:latin typeface="+mj-lt"/>
                        </a:rPr>
                        <a:t> (82%)</a:t>
                      </a:r>
                      <a:endParaRPr lang="en-US" sz="3500" b="1" dirty="0">
                        <a:latin typeface="+mj-lt"/>
                      </a:endParaRPr>
                    </a:p>
                    <a:p>
                      <a:r>
                        <a:rPr lang="en-US" sz="3500" b="1" dirty="0">
                          <a:latin typeface="+mj-lt"/>
                        </a:rPr>
                        <a:t>7 (10%)</a:t>
                      </a:r>
                    </a:p>
                    <a:p>
                      <a:r>
                        <a:rPr lang="en-US" sz="3500" b="1" dirty="0">
                          <a:latin typeface="+mj-lt"/>
                        </a:rPr>
                        <a:t>2 (3%)</a:t>
                      </a:r>
                    </a:p>
                    <a:p>
                      <a:r>
                        <a:rPr lang="en-US" sz="3500" b="1" dirty="0">
                          <a:latin typeface="+mj-lt"/>
                        </a:rPr>
                        <a:t>3 (4%)</a:t>
                      </a:r>
                    </a:p>
                  </a:txBody>
                  <a:tcPr marL="87593" marR="87593" marT="30373" marB="30373"/>
                </a:tc>
                <a:extLst>
                  <a:ext uri="{0D108BD9-81ED-4DB2-BD59-A6C34878D82A}">
                    <a16:rowId xmlns:a16="http://schemas.microsoft.com/office/drawing/2014/main" val="10003"/>
                  </a:ext>
                </a:extLst>
              </a:tr>
              <a:tr h="22205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500" b="1" dirty="0">
                          <a:latin typeface="+mj-lt"/>
                        </a:rPr>
                        <a:t>Current smoker</a:t>
                      </a:r>
                    </a:p>
                    <a:p>
                      <a:pPr marL="0" marR="0" indent="0" algn="l" defTabSz="914400" rtl="0" eaLnBrk="1" fontAlgn="auto" latinLnBrk="0" hangingPunct="1">
                        <a:lnSpc>
                          <a:spcPct val="100000"/>
                        </a:lnSpc>
                        <a:spcBef>
                          <a:spcPts val="0"/>
                        </a:spcBef>
                        <a:spcAft>
                          <a:spcPts val="0"/>
                        </a:spcAft>
                        <a:buClrTx/>
                        <a:buSzTx/>
                        <a:buFontTx/>
                        <a:buNone/>
                        <a:tabLst/>
                        <a:defRPr/>
                      </a:pPr>
                      <a:r>
                        <a:rPr lang="en-US" sz="3500" b="1" dirty="0">
                          <a:latin typeface="+mj-lt"/>
                        </a:rPr>
                        <a:t>Former smoker</a:t>
                      </a:r>
                    </a:p>
                    <a:p>
                      <a:pPr marL="0" marR="0" indent="0" algn="l" defTabSz="914400" rtl="0" eaLnBrk="1" fontAlgn="auto" latinLnBrk="0" hangingPunct="1">
                        <a:lnSpc>
                          <a:spcPct val="100000"/>
                        </a:lnSpc>
                        <a:spcBef>
                          <a:spcPts val="0"/>
                        </a:spcBef>
                        <a:spcAft>
                          <a:spcPts val="0"/>
                        </a:spcAft>
                        <a:buClrTx/>
                        <a:buSzTx/>
                        <a:buFontTx/>
                        <a:buNone/>
                        <a:tabLst/>
                        <a:defRPr/>
                      </a:pPr>
                      <a:r>
                        <a:rPr lang="en-US" sz="3500" b="1" dirty="0">
                          <a:latin typeface="+mj-lt"/>
                        </a:rPr>
                        <a:t>Non-smoker</a:t>
                      </a:r>
                    </a:p>
                    <a:p>
                      <a:pPr marL="0" marR="0" indent="0" algn="l" defTabSz="914400" rtl="0" eaLnBrk="1" fontAlgn="auto" latinLnBrk="0" hangingPunct="1">
                        <a:lnSpc>
                          <a:spcPct val="100000"/>
                        </a:lnSpc>
                        <a:spcBef>
                          <a:spcPts val="0"/>
                        </a:spcBef>
                        <a:spcAft>
                          <a:spcPts val="0"/>
                        </a:spcAft>
                        <a:buClrTx/>
                        <a:buSzTx/>
                        <a:buFontTx/>
                        <a:buNone/>
                        <a:tabLst/>
                        <a:defRPr/>
                      </a:pPr>
                      <a:r>
                        <a:rPr lang="en-US" sz="3500" b="1" dirty="0">
                          <a:latin typeface="+mj-lt"/>
                        </a:rPr>
                        <a:t>Not</a:t>
                      </a:r>
                      <a:r>
                        <a:rPr lang="en-US" sz="3500" b="1" baseline="0" dirty="0">
                          <a:latin typeface="+mj-lt"/>
                        </a:rPr>
                        <a:t> Reported</a:t>
                      </a:r>
                      <a:endParaRPr lang="en-US" sz="3500" b="1" dirty="0">
                        <a:latin typeface="+mj-lt"/>
                      </a:endParaRPr>
                    </a:p>
                  </a:txBody>
                  <a:tcPr marL="87593" marR="87593" marT="30373" marB="30373"/>
                </a:tc>
                <a:tc>
                  <a:txBody>
                    <a:bodyPr/>
                    <a:lstStyle/>
                    <a:p>
                      <a:r>
                        <a:rPr lang="en-US" sz="3500" b="1" dirty="0">
                          <a:latin typeface="+mj-lt"/>
                        </a:rPr>
                        <a:t>11 (16%)</a:t>
                      </a:r>
                    </a:p>
                    <a:p>
                      <a:r>
                        <a:rPr lang="en-US" sz="3500" b="1" dirty="0">
                          <a:latin typeface="+mj-lt"/>
                        </a:rPr>
                        <a:t>54 (81%)</a:t>
                      </a:r>
                    </a:p>
                    <a:p>
                      <a:r>
                        <a:rPr lang="en-US" sz="3500" b="1" dirty="0">
                          <a:latin typeface="+mj-lt"/>
                        </a:rPr>
                        <a:t>1 (1%)</a:t>
                      </a:r>
                    </a:p>
                    <a:p>
                      <a:r>
                        <a:rPr lang="en-US" sz="3500" b="1" dirty="0">
                          <a:latin typeface="+mj-lt"/>
                        </a:rPr>
                        <a:t>1 (1%)</a:t>
                      </a:r>
                    </a:p>
                  </a:txBody>
                  <a:tcPr marL="87593" marR="87593" marT="30373" marB="30373"/>
                </a:tc>
                <a:extLst>
                  <a:ext uri="{0D108BD9-81ED-4DB2-BD59-A6C34878D82A}">
                    <a16:rowId xmlns:a16="http://schemas.microsoft.com/office/drawing/2014/main" val="10004"/>
                  </a:ext>
                </a:extLst>
              </a:tr>
              <a:tr h="3300516">
                <a:tc>
                  <a:txBody>
                    <a:bodyPr/>
                    <a:lstStyle/>
                    <a:p>
                      <a:r>
                        <a:rPr lang="en-US" sz="3500" b="1" dirty="0">
                          <a:latin typeface="+mj-lt"/>
                        </a:rPr>
                        <a:t>ECOG PS at PBT</a:t>
                      </a:r>
                    </a:p>
                    <a:p>
                      <a:r>
                        <a:rPr lang="en-US" sz="3500" b="1" baseline="0" dirty="0">
                          <a:latin typeface="+mj-lt"/>
                        </a:rPr>
                        <a:t>0</a:t>
                      </a:r>
                    </a:p>
                    <a:p>
                      <a:r>
                        <a:rPr lang="en-US" sz="3500" b="1" dirty="0">
                          <a:latin typeface="+mj-lt"/>
                        </a:rPr>
                        <a:t>1</a:t>
                      </a:r>
                    </a:p>
                    <a:p>
                      <a:r>
                        <a:rPr lang="en-US" sz="3500" b="1" dirty="0">
                          <a:latin typeface="+mj-lt"/>
                        </a:rPr>
                        <a:t>2</a:t>
                      </a:r>
                      <a:r>
                        <a:rPr lang="en-US" sz="3500" b="1" baseline="0" dirty="0">
                          <a:latin typeface="+mj-lt"/>
                        </a:rPr>
                        <a:t>                                               </a:t>
                      </a:r>
                    </a:p>
                    <a:p>
                      <a:r>
                        <a:rPr lang="en-US" sz="3500" b="1" baseline="0" dirty="0">
                          <a:latin typeface="+mj-lt"/>
                        </a:rPr>
                        <a:t>3</a:t>
                      </a:r>
                    </a:p>
                    <a:p>
                      <a:r>
                        <a:rPr lang="en-US" sz="3500" b="1" dirty="0">
                          <a:latin typeface="+mj-lt"/>
                        </a:rPr>
                        <a:t>Not Reported</a:t>
                      </a:r>
                    </a:p>
                  </a:txBody>
                  <a:tcPr marL="87593" marR="87593" marT="30373" marB="30373"/>
                </a:tc>
                <a:tc>
                  <a:txBody>
                    <a:bodyPr/>
                    <a:lstStyle/>
                    <a:p>
                      <a:endParaRPr lang="en-US" sz="3500" b="1" dirty="0">
                        <a:latin typeface="+mj-lt"/>
                      </a:endParaRPr>
                    </a:p>
                    <a:p>
                      <a:r>
                        <a:rPr lang="en-US" sz="3500" b="1" dirty="0">
                          <a:latin typeface="+mj-lt"/>
                        </a:rPr>
                        <a:t>31 (46%)</a:t>
                      </a:r>
                    </a:p>
                    <a:p>
                      <a:r>
                        <a:rPr lang="en-US" sz="3500" b="1" dirty="0">
                          <a:latin typeface="+mj-lt"/>
                        </a:rPr>
                        <a:t>25 (37%)</a:t>
                      </a:r>
                    </a:p>
                    <a:p>
                      <a:r>
                        <a:rPr lang="en-US" sz="3500" b="1" dirty="0">
                          <a:latin typeface="+mj-lt"/>
                        </a:rPr>
                        <a:t>6 (9%)</a:t>
                      </a:r>
                    </a:p>
                    <a:p>
                      <a:r>
                        <a:rPr lang="en-US" sz="3500" b="1" dirty="0">
                          <a:latin typeface="+mj-lt"/>
                        </a:rPr>
                        <a:t>2 (3%)</a:t>
                      </a:r>
                    </a:p>
                    <a:p>
                      <a:r>
                        <a:rPr lang="en-US" sz="3500" b="1" dirty="0">
                          <a:latin typeface="+mj-lt"/>
                        </a:rPr>
                        <a:t>3 (4%)</a:t>
                      </a:r>
                    </a:p>
                  </a:txBody>
                  <a:tcPr marL="87593" marR="87593" marT="30373" marB="30373"/>
                </a:tc>
                <a:extLst>
                  <a:ext uri="{0D108BD9-81ED-4DB2-BD59-A6C34878D82A}">
                    <a16:rowId xmlns:a16="http://schemas.microsoft.com/office/drawing/2014/main" val="10005"/>
                  </a:ext>
                </a:extLst>
              </a:tr>
              <a:tr h="1140669">
                <a:tc>
                  <a:txBody>
                    <a:bodyPr/>
                    <a:lstStyle/>
                    <a:p>
                      <a:r>
                        <a:rPr lang="en-US" sz="3500" b="1" dirty="0">
                          <a:latin typeface="+mj-lt"/>
                        </a:rPr>
                        <a:t>NSCLC</a:t>
                      </a:r>
                    </a:p>
                    <a:p>
                      <a:r>
                        <a:rPr lang="en-US" sz="3500" b="1" dirty="0">
                          <a:latin typeface="+mj-lt"/>
                        </a:rPr>
                        <a:t>SCLC</a:t>
                      </a:r>
                    </a:p>
                  </a:txBody>
                  <a:tcPr marL="87593" marR="87593" marT="30373" marB="30373"/>
                </a:tc>
                <a:tc>
                  <a:txBody>
                    <a:bodyPr/>
                    <a:lstStyle/>
                    <a:p>
                      <a:r>
                        <a:rPr lang="en-US" sz="3500" b="1" dirty="0">
                          <a:latin typeface="+mj-lt"/>
                        </a:rPr>
                        <a:t>60</a:t>
                      </a:r>
                      <a:r>
                        <a:rPr lang="en-US" sz="3500" b="1" baseline="0" dirty="0">
                          <a:latin typeface="+mj-lt"/>
                        </a:rPr>
                        <a:t> (90%)</a:t>
                      </a:r>
                    </a:p>
                    <a:p>
                      <a:r>
                        <a:rPr lang="en-US" sz="3500" b="1" baseline="0" dirty="0">
                          <a:latin typeface="+mj-lt"/>
                        </a:rPr>
                        <a:t>7 (10%)</a:t>
                      </a:r>
                      <a:endParaRPr lang="en-US" sz="3500" b="1" dirty="0">
                        <a:latin typeface="+mj-lt"/>
                      </a:endParaRPr>
                    </a:p>
                  </a:txBody>
                  <a:tcPr marL="87593" marR="87593" marT="30373" marB="30373"/>
                </a:tc>
                <a:extLst>
                  <a:ext uri="{0D108BD9-81ED-4DB2-BD59-A6C34878D82A}">
                    <a16:rowId xmlns:a16="http://schemas.microsoft.com/office/drawing/2014/main" val="10006"/>
                  </a:ext>
                </a:extLst>
              </a:tr>
            </a:tbl>
          </a:graphicData>
        </a:graphic>
      </p:graphicFrame>
      <p:graphicFrame>
        <p:nvGraphicFramePr>
          <p:cNvPr id="21" name="Content Placeholder 3"/>
          <p:cNvGraphicFramePr>
            <a:graphicFrameLocks/>
          </p:cNvGraphicFramePr>
          <p:nvPr>
            <p:extLst>
              <p:ext uri="{D42A27DB-BD31-4B8C-83A1-F6EECF244321}">
                <p14:modId xmlns:p14="http://schemas.microsoft.com/office/powerpoint/2010/main" val="1421228259"/>
              </p:ext>
            </p:extLst>
          </p:nvPr>
        </p:nvGraphicFramePr>
        <p:xfrm>
          <a:off x="2743200" y="19856450"/>
          <a:ext cx="9067800" cy="9500231"/>
        </p:xfrm>
        <a:graphic>
          <a:graphicData uri="http://schemas.openxmlformats.org/drawingml/2006/table">
            <a:tbl>
              <a:tblPr firstRow="1" bandRow="1">
                <a:tableStyleId>{5C22544A-7EE6-4342-B048-85BDC9FD1C3A}</a:tableStyleId>
              </a:tblPr>
              <a:tblGrid>
                <a:gridCol w="5075883">
                  <a:extLst>
                    <a:ext uri="{9D8B030D-6E8A-4147-A177-3AD203B41FA5}">
                      <a16:colId xmlns:a16="http://schemas.microsoft.com/office/drawing/2014/main" val="20000"/>
                    </a:ext>
                  </a:extLst>
                </a:gridCol>
                <a:gridCol w="3991917">
                  <a:extLst>
                    <a:ext uri="{9D8B030D-6E8A-4147-A177-3AD203B41FA5}">
                      <a16:colId xmlns:a16="http://schemas.microsoft.com/office/drawing/2014/main" val="20001"/>
                    </a:ext>
                  </a:extLst>
                </a:gridCol>
              </a:tblGrid>
              <a:tr h="611590">
                <a:tc>
                  <a:txBody>
                    <a:bodyPr/>
                    <a:lstStyle/>
                    <a:p>
                      <a:r>
                        <a:rPr lang="en-US" sz="3500" b="1" dirty="0">
                          <a:solidFill>
                            <a:schemeClr val="bg1"/>
                          </a:solidFill>
                          <a:latin typeface="+mj-lt"/>
                        </a:rPr>
                        <a:t>Characteristic</a:t>
                      </a:r>
                    </a:p>
                  </a:txBody>
                  <a:tcPr marL="68580" marR="68580" marT="34290" marB="34290"/>
                </a:tc>
                <a:tc>
                  <a:txBody>
                    <a:bodyPr/>
                    <a:lstStyle/>
                    <a:p>
                      <a:r>
                        <a:rPr lang="en-US" sz="3500" b="1" dirty="0">
                          <a:solidFill>
                            <a:schemeClr val="bg1"/>
                          </a:solidFill>
                          <a:latin typeface="+mj-lt"/>
                        </a:rPr>
                        <a:t>N=67 (%)</a:t>
                      </a:r>
                    </a:p>
                  </a:txBody>
                  <a:tcPr marL="68580" marR="68580" marT="34290" marB="34290"/>
                </a:tc>
                <a:extLst>
                  <a:ext uri="{0D108BD9-81ED-4DB2-BD59-A6C34878D82A}">
                    <a16:rowId xmlns:a16="http://schemas.microsoft.com/office/drawing/2014/main" val="10000"/>
                  </a:ext>
                </a:extLst>
              </a:tr>
              <a:tr h="2779251">
                <a:tc>
                  <a:txBody>
                    <a:bodyPr/>
                    <a:lstStyle/>
                    <a:p>
                      <a:r>
                        <a:rPr lang="en-US" sz="3500" b="1" dirty="0">
                          <a:latin typeface="+mj-lt"/>
                        </a:rPr>
                        <a:t>Courses</a:t>
                      </a:r>
                      <a:r>
                        <a:rPr lang="en-US" sz="3500" b="1" baseline="0" dirty="0">
                          <a:latin typeface="+mj-lt"/>
                        </a:rPr>
                        <a:t> of RT before PBT</a:t>
                      </a:r>
                    </a:p>
                    <a:p>
                      <a:r>
                        <a:rPr lang="en-US" sz="3500" b="1" baseline="0" dirty="0">
                          <a:latin typeface="+mj-lt"/>
                        </a:rPr>
                        <a:t>1</a:t>
                      </a:r>
                    </a:p>
                    <a:p>
                      <a:r>
                        <a:rPr lang="en-US" sz="3500" b="1" baseline="0" dirty="0">
                          <a:latin typeface="+mj-lt"/>
                        </a:rPr>
                        <a:t>2</a:t>
                      </a:r>
                    </a:p>
                    <a:p>
                      <a:r>
                        <a:rPr lang="en-US" sz="3500" b="1" baseline="0" dirty="0">
                          <a:latin typeface="+mj-lt"/>
                        </a:rPr>
                        <a:t>3</a:t>
                      </a:r>
                    </a:p>
                  </a:txBody>
                  <a:tcPr marL="68580" marR="68580" marT="34290" marB="34290"/>
                </a:tc>
                <a:tc>
                  <a:txBody>
                    <a:bodyPr/>
                    <a:lstStyle/>
                    <a:p>
                      <a:endParaRPr lang="en-US" sz="3500" b="1" dirty="0">
                        <a:latin typeface="+mj-lt"/>
                      </a:endParaRPr>
                    </a:p>
                    <a:p>
                      <a:r>
                        <a:rPr lang="en-US" sz="3500" b="1" dirty="0">
                          <a:latin typeface="+mj-lt"/>
                        </a:rPr>
                        <a:t>60 (90%)</a:t>
                      </a:r>
                    </a:p>
                    <a:p>
                      <a:r>
                        <a:rPr lang="en-US" sz="3500" b="1" dirty="0">
                          <a:latin typeface="+mj-lt"/>
                        </a:rPr>
                        <a:t>6 (9%)</a:t>
                      </a:r>
                    </a:p>
                    <a:p>
                      <a:r>
                        <a:rPr lang="en-US" sz="3500" b="1" dirty="0">
                          <a:latin typeface="+mj-lt"/>
                        </a:rPr>
                        <a:t>1 (1%)</a:t>
                      </a:r>
                    </a:p>
                  </a:txBody>
                  <a:tcPr marL="68580" marR="68580" marT="34290" marB="34290"/>
                </a:tc>
                <a:extLst>
                  <a:ext uri="{0D108BD9-81ED-4DB2-BD59-A6C34878D82A}">
                    <a16:rowId xmlns:a16="http://schemas.microsoft.com/office/drawing/2014/main" val="10001"/>
                  </a:ext>
                </a:extLst>
              </a:tr>
              <a:tr h="3543359">
                <a:tc>
                  <a:txBody>
                    <a:bodyPr/>
                    <a:lstStyle/>
                    <a:p>
                      <a:r>
                        <a:rPr lang="en-US" sz="3500" b="1" dirty="0">
                          <a:latin typeface="+mj-lt"/>
                        </a:rPr>
                        <a:t>Conventional fractionation</a:t>
                      </a:r>
                    </a:p>
                    <a:p>
                      <a:r>
                        <a:rPr lang="en-US" sz="3500" b="1" dirty="0">
                          <a:latin typeface="+mj-lt"/>
                        </a:rPr>
                        <a:t> Median Dose (range)</a:t>
                      </a:r>
                    </a:p>
                    <a:p>
                      <a:endParaRPr lang="en-US" sz="3500" b="1" dirty="0">
                        <a:latin typeface="+mj-lt"/>
                      </a:endParaRPr>
                    </a:p>
                    <a:p>
                      <a:endParaRPr lang="en-US" sz="3500" b="1" dirty="0">
                        <a:latin typeface="+mj-lt"/>
                      </a:endParaRPr>
                    </a:p>
                    <a:p>
                      <a:r>
                        <a:rPr lang="en-US" sz="3500" b="1" dirty="0">
                          <a:latin typeface="+mj-lt"/>
                        </a:rPr>
                        <a:t>SBRT</a:t>
                      </a:r>
                    </a:p>
                    <a:p>
                      <a:r>
                        <a:rPr lang="en-US" sz="3500" b="1" dirty="0">
                          <a:latin typeface="+mj-lt"/>
                        </a:rPr>
                        <a:t> Median Dose (range)</a:t>
                      </a:r>
                    </a:p>
                  </a:txBody>
                  <a:tcPr marL="68580" marR="68580" marT="34290" marB="34290"/>
                </a:tc>
                <a:tc>
                  <a:txBody>
                    <a:bodyPr/>
                    <a:lstStyle/>
                    <a:p>
                      <a:r>
                        <a:rPr lang="en-US" sz="3500" b="1" dirty="0">
                          <a:latin typeface="+mj-lt"/>
                        </a:rPr>
                        <a:t>53</a:t>
                      </a:r>
                      <a:r>
                        <a:rPr lang="en-US" sz="3500" b="1" baseline="0" dirty="0">
                          <a:latin typeface="+mj-lt"/>
                        </a:rPr>
                        <a:t> (79%)</a:t>
                      </a:r>
                    </a:p>
                    <a:p>
                      <a:r>
                        <a:rPr lang="en-US" sz="3500" b="1" baseline="0" dirty="0">
                          <a:latin typeface="+mj-lt"/>
                        </a:rPr>
                        <a:t>59.4 Gy (30-74 Gy, 10-37 </a:t>
                      </a:r>
                      <a:r>
                        <a:rPr lang="en-US" sz="3500" b="1" baseline="0" dirty="0" err="1">
                          <a:latin typeface="+mj-lt"/>
                        </a:rPr>
                        <a:t>fx</a:t>
                      </a:r>
                      <a:r>
                        <a:rPr lang="en-US" sz="3500" b="1" baseline="0" dirty="0">
                          <a:latin typeface="+mj-lt"/>
                        </a:rPr>
                        <a:t>)</a:t>
                      </a:r>
                    </a:p>
                    <a:p>
                      <a:endParaRPr lang="en-US" sz="3500" b="1" baseline="0" dirty="0">
                        <a:latin typeface="+mj-lt"/>
                      </a:endParaRPr>
                    </a:p>
                    <a:p>
                      <a:r>
                        <a:rPr lang="en-US" sz="3500" b="1" baseline="0" dirty="0">
                          <a:latin typeface="+mj-lt"/>
                        </a:rPr>
                        <a:t>14 (21%)</a:t>
                      </a:r>
                    </a:p>
                    <a:p>
                      <a:r>
                        <a:rPr lang="en-US" sz="3500" b="1" dirty="0">
                          <a:latin typeface="+mj-lt"/>
                        </a:rPr>
                        <a:t>50 Gy (35-64</a:t>
                      </a:r>
                      <a:r>
                        <a:rPr lang="en-US" sz="3500" b="1" baseline="0" dirty="0">
                          <a:latin typeface="+mj-lt"/>
                        </a:rPr>
                        <a:t> Gy, 3-5 fx</a:t>
                      </a:r>
                      <a:r>
                        <a:rPr lang="en-US" sz="3500" b="1" dirty="0">
                          <a:latin typeface="+mj-lt"/>
                        </a:rPr>
                        <a:t>)</a:t>
                      </a:r>
                    </a:p>
                  </a:txBody>
                  <a:tcPr marL="68580" marR="68580" marT="34290" marB="34290"/>
                </a:tc>
                <a:extLst>
                  <a:ext uri="{0D108BD9-81ED-4DB2-BD59-A6C34878D82A}">
                    <a16:rowId xmlns:a16="http://schemas.microsoft.com/office/drawing/2014/main" val="10002"/>
                  </a:ext>
                </a:extLst>
              </a:tr>
              <a:tr h="1153505">
                <a:tc>
                  <a:txBody>
                    <a:bodyPr/>
                    <a:lstStyle/>
                    <a:p>
                      <a:r>
                        <a:rPr lang="en-US" sz="3500" b="1" dirty="0">
                          <a:latin typeface="+mj-lt"/>
                        </a:rPr>
                        <a:t>Chemotherapy</a:t>
                      </a:r>
                      <a:r>
                        <a:rPr lang="en-US" sz="3500" b="1" baseline="0" dirty="0">
                          <a:latin typeface="+mj-lt"/>
                        </a:rPr>
                        <a:t> prior to PBT</a:t>
                      </a:r>
                      <a:endParaRPr lang="en-US" sz="3500" b="1" dirty="0">
                        <a:latin typeface="+mj-lt"/>
                      </a:endParaRPr>
                    </a:p>
                  </a:txBody>
                  <a:tcPr marL="68580" marR="68580" marT="34290" marB="34290"/>
                </a:tc>
                <a:tc>
                  <a:txBody>
                    <a:bodyPr/>
                    <a:lstStyle/>
                    <a:p>
                      <a:r>
                        <a:rPr lang="en-US" sz="3500" b="1" dirty="0">
                          <a:latin typeface="+mj-lt"/>
                        </a:rPr>
                        <a:t>56 (84%)</a:t>
                      </a:r>
                    </a:p>
                  </a:txBody>
                  <a:tcPr marL="68580" marR="68580" marT="34290" marB="34290"/>
                </a:tc>
                <a:extLst>
                  <a:ext uri="{0D108BD9-81ED-4DB2-BD59-A6C34878D82A}">
                    <a16:rowId xmlns:a16="http://schemas.microsoft.com/office/drawing/2014/main" val="10003"/>
                  </a:ext>
                </a:extLst>
              </a:tr>
              <a:tr h="1153505">
                <a:tc>
                  <a:txBody>
                    <a:bodyPr/>
                    <a:lstStyle/>
                    <a:p>
                      <a:r>
                        <a:rPr lang="en-US" sz="3500" b="1" dirty="0">
                          <a:latin typeface="+mj-lt"/>
                        </a:rPr>
                        <a:t>Lung</a:t>
                      </a:r>
                      <a:r>
                        <a:rPr lang="en-US" sz="3500" b="1" baseline="0" dirty="0">
                          <a:latin typeface="+mj-lt"/>
                        </a:rPr>
                        <a:t> resection prior to PBT</a:t>
                      </a:r>
                      <a:endParaRPr lang="en-US" sz="3500" b="1" dirty="0">
                        <a:latin typeface="+mj-lt"/>
                      </a:endParaRPr>
                    </a:p>
                  </a:txBody>
                  <a:tcPr marL="68580" marR="68580" marT="34290" marB="34290"/>
                </a:tc>
                <a:tc>
                  <a:txBody>
                    <a:bodyPr/>
                    <a:lstStyle/>
                    <a:p>
                      <a:r>
                        <a:rPr lang="en-US" sz="3500" b="1" dirty="0">
                          <a:latin typeface="+mj-lt"/>
                        </a:rPr>
                        <a:t>23 (35%)</a:t>
                      </a:r>
                    </a:p>
                  </a:txBody>
                  <a:tcPr marL="68580" marR="68580" marT="34290" marB="34290"/>
                </a:tc>
                <a:extLst>
                  <a:ext uri="{0D108BD9-81ED-4DB2-BD59-A6C34878D82A}">
                    <a16:rowId xmlns:a16="http://schemas.microsoft.com/office/drawing/2014/main" val="10004"/>
                  </a:ext>
                </a:extLst>
              </a:tr>
            </a:tbl>
          </a:graphicData>
        </a:graphic>
      </p:graphicFrame>
      <p:sp>
        <p:nvSpPr>
          <p:cNvPr id="22" name="TextBox 21"/>
          <p:cNvSpPr txBox="1"/>
          <p:nvPr/>
        </p:nvSpPr>
        <p:spPr>
          <a:xfrm>
            <a:off x="2590800" y="19170650"/>
            <a:ext cx="10591800" cy="615553"/>
          </a:xfrm>
          <a:prstGeom prst="rect">
            <a:avLst/>
          </a:prstGeom>
          <a:noFill/>
        </p:spPr>
        <p:txBody>
          <a:bodyPr wrap="square" rtlCol="0">
            <a:spAutoFit/>
          </a:bodyPr>
          <a:lstStyle/>
          <a:p>
            <a:pPr algn="just"/>
            <a:r>
              <a:rPr lang="en-US" sz="3400" b="1" dirty="0"/>
              <a:t>Table 2. Initial Radiation Therapy Characteristics</a:t>
            </a:r>
            <a:endParaRPr lang="en-US" sz="3400" dirty="0"/>
          </a:p>
        </p:txBody>
      </p:sp>
      <p:graphicFrame>
        <p:nvGraphicFramePr>
          <p:cNvPr id="23" name="Table 22"/>
          <p:cNvGraphicFramePr>
            <a:graphicFrameLocks noGrp="1"/>
          </p:cNvGraphicFramePr>
          <p:nvPr>
            <p:extLst>
              <p:ext uri="{D42A27DB-BD31-4B8C-83A1-F6EECF244321}">
                <p14:modId xmlns:p14="http://schemas.microsoft.com/office/powerpoint/2010/main" val="4032097987"/>
              </p:ext>
            </p:extLst>
          </p:nvPr>
        </p:nvGraphicFramePr>
        <p:xfrm>
          <a:off x="22479000" y="6521450"/>
          <a:ext cx="8839200" cy="12816840"/>
        </p:xfrm>
        <a:graphic>
          <a:graphicData uri="http://schemas.openxmlformats.org/drawingml/2006/table">
            <a:tbl>
              <a:tblPr firstRow="1" bandRow="1">
                <a:tableStyleId>{5C22544A-7EE6-4342-B048-85BDC9FD1C3A}</a:tableStyleId>
              </a:tblPr>
              <a:tblGrid>
                <a:gridCol w="4136294">
                  <a:extLst>
                    <a:ext uri="{9D8B030D-6E8A-4147-A177-3AD203B41FA5}">
                      <a16:colId xmlns:a16="http://schemas.microsoft.com/office/drawing/2014/main" val="20000"/>
                    </a:ext>
                  </a:extLst>
                </a:gridCol>
                <a:gridCol w="4702906">
                  <a:extLst>
                    <a:ext uri="{9D8B030D-6E8A-4147-A177-3AD203B41FA5}">
                      <a16:colId xmlns:a16="http://schemas.microsoft.com/office/drawing/2014/main" val="20001"/>
                    </a:ext>
                  </a:extLst>
                </a:gridCol>
              </a:tblGrid>
              <a:tr h="600075">
                <a:tc>
                  <a:txBody>
                    <a:bodyPr/>
                    <a:lstStyle/>
                    <a:p>
                      <a:r>
                        <a:rPr lang="en-US" sz="3500" b="1" dirty="0">
                          <a:solidFill>
                            <a:schemeClr val="bg1"/>
                          </a:solidFill>
                          <a:latin typeface="+mj-lt"/>
                        </a:rPr>
                        <a:t>Characteristic</a:t>
                      </a:r>
                    </a:p>
                  </a:txBody>
                  <a:tcPr marL="68580" marR="68580" marT="34290" marB="34290"/>
                </a:tc>
                <a:tc>
                  <a:txBody>
                    <a:bodyPr/>
                    <a:lstStyle/>
                    <a:p>
                      <a:r>
                        <a:rPr lang="en-US" sz="3500" b="1" dirty="0">
                          <a:solidFill>
                            <a:schemeClr val="bg1"/>
                          </a:solidFill>
                          <a:latin typeface="+mj-lt"/>
                        </a:rPr>
                        <a:t>N=67 (%)</a:t>
                      </a:r>
                    </a:p>
                  </a:txBody>
                  <a:tcPr marL="68580" marR="68580" marT="34290" marB="34290"/>
                </a:tc>
                <a:extLst>
                  <a:ext uri="{0D108BD9-81ED-4DB2-BD59-A6C34878D82A}">
                    <a16:rowId xmlns:a16="http://schemas.microsoft.com/office/drawing/2014/main" val="10000"/>
                  </a:ext>
                </a:extLst>
              </a:tr>
              <a:tr h="278130">
                <a:tc>
                  <a:txBody>
                    <a:bodyPr/>
                    <a:lstStyle/>
                    <a:p>
                      <a:r>
                        <a:rPr lang="en-US" sz="3500" b="1" dirty="0">
                          <a:latin typeface="+mj-lt"/>
                        </a:rPr>
                        <a:t>Median time from prior RT to</a:t>
                      </a:r>
                      <a:r>
                        <a:rPr lang="en-US" sz="3500" b="1" baseline="0" dirty="0">
                          <a:latin typeface="+mj-lt"/>
                        </a:rPr>
                        <a:t> PBT</a:t>
                      </a:r>
                      <a:endParaRPr lang="en-US" sz="3500" b="1" dirty="0">
                        <a:latin typeface="+mj-lt"/>
                      </a:endParaRPr>
                    </a:p>
                  </a:txBody>
                  <a:tcPr marL="68580" marR="68580" marT="34290" marB="34290"/>
                </a:tc>
                <a:tc>
                  <a:txBody>
                    <a:bodyPr/>
                    <a:lstStyle/>
                    <a:p>
                      <a:r>
                        <a:rPr lang="en-US" sz="3500" b="1" dirty="0">
                          <a:latin typeface="+mj-lt"/>
                        </a:rPr>
                        <a:t>20 mo. (2.2 – 265 mo)</a:t>
                      </a:r>
                    </a:p>
                  </a:txBody>
                  <a:tcPr marL="68580" marR="68580" marT="34290" marB="34290"/>
                </a:tc>
                <a:extLst>
                  <a:ext uri="{0D108BD9-81ED-4DB2-BD59-A6C34878D82A}">
                    <a16:rowId xmlns:a16="http://schemas.microsoft.com/office/drawing/2014/main" val="10001"/>
                  </a:ext>
                </a:extLst>
              </a:tr>
              <a:tr h="278130">
                <a:tc>
                  <a:txBody>
                    <a:bodyPr/>
                    <a:lstStyle/>
                    <a:p>
                      <a:r>
                        <a:rPr lang="en-US" sz="3500" b="1" dirty="0">
                          <a:latin typeface="+mj-lt"/>
                        </a:rPr>
                        <a:t>Median PBT</a:t>
                      </a:r>
                      <a:r>
                        <a:rPr lang="en-US" sz="3500" b="1" baseline="0" dirty="0">
                          <a:latin typeface="+mj-lt"/>
                        </a:rPr>
                        <a:t> dose (</a:t>
                      </a:r>
                      <a:r>
                        <a:rPr lang="en-US" sz="3500" b="1" baseline="0" dirty="0" err="1">
                          <a:latin typeface="+mj-lt"/>
                        </a:rPr>
                        <a:t>Gy</a:t>
                      </a:r>
                      <a:r>
                        <a:rPr lang="en-US" sz="3500" b="1" baseline="0" dirty="0">
                          <a:latin typeface="+mj-lt"/>
                        </a:rPr>
                        <a:t>(RBE)) (range)</a:t>
                      </a:r>
                      <a:endParaRPr lang="en-US" sz="3500" b="1" dirty="0">
                        <a:latin typeface="+mj-lt"/>
                      </a:endParaRPr>
                    </a:p>
                  </a:txBody>
                  <a:tcPr marL="68580" marR="68580" marT="34290" marB="34290"/>
                </a:tc>
                <a:tc>
                  <a:txBody>
                    <a:bodyPr/>
                    <a:lstStyle/>
                    <a:p>
                      <a:r>
                        <a:rPr lang="en-US" sz="3500" b="1" dirty="0">
                          <a:latin typeface="+mj-lt"/>
                        </a:rPr>
                        <a:t>60 Gy (30-74 Gy,</a:t>
                      </a:r>
                      <a:r>
                        <a:rPr lang="en-US" sz="3500" b="1" baseline="0" dirty="0">
                          <a:latin typeface="+mj-lt"/>
                        </a:rPr>
                        <a:t> 1.2-6 Gy/</a:t>
                      </a:r>
                      <a:r>
                        <a:rPr lang="en-US" sz="3500" b="1" baseline="0" dirty="0" err="1">
                          <a:latin typeface="+mj-lt"/>
                        </a:rPr>
                        <a:t>fx</a:t>
                      </a:r>
                      <a:r>
                        <a:rPr lang="en-US" sz="3500" b="1" dirty="0">
                          <a:latin typeface="+mj-lt"/>
                        </a:rPr>
                        <a:t>)</a:t>
                      </a:r>
                    </a:p>
                  </a:txBody>
                  <a:tcPr marL="68580" marR="68580" marT="34290" marB="34290"/>
                </a:tc>
                <a:extLst>
                  <a:ext uri="{0D108BD9-81ED-4DB2-BD59-A6C34878D82A}">
                    <a16:rowId xmlns:a16="http://schemas.microsoft.com/office/drawing/2014/main" val="10002"/>
                  </a:ext>
                </a:extLst>
              </a:tr>
              <a:tr h="278130">
                <a:tc>
                  <a:txBody>
                    <a:bodyPr/>
                    <a:lstStyle/>
                    <a:p>
                      <a:r>
                        <a:rPr lang="en-US" sz="3500" b="1" dirty="0">
                          <a:latin typeface="+mj-lt"/>
                        </a:rPr>
                        <a:t>Palliative </a:t>
                      </a:r>
                      <a:r>
                        <a:rPr lang="en-US" sz="3500" b="1" baseline="0" dirty="0">
                          <a:latin typeface="+mj-lt"/>
                        </a:rPr>
                        <a:t>dose (EQD2 &lt; 50 Gy(RBE))</a:t>
                      </a:r>
                      <a:endParaRPr lang="en-US" sz="3500" b="1" dirty="0">
                        <a:latin typeface="+mj-lt"/>
                      </a:endParaRPr>
                    </a:p>
                  </a:txBody>
                  <a:tcPr marL="68580" marR="68580" marT="34290" marB="34290"/>
                </a:tc>
                <a:tc>
                  <a:txBody>
                    <a:bodyPr/>
                    <a:lstStyle/>
                    <a:p>
                      <a:r>
                        <a:rPr lang="en-US" sz="3500" b="1" dirty="0">
                          <a:latin typeface="+mj-lt"/>
                        </a:rPr>
                        <a:t>12 (18%)</a:t>
                      </a:r>
                    </a:p>
                  </a:txBody>
                  <a:tcPr marL="68580" marR="68580" marT="34290" marB="34290"/>
                </a:tc>
                <a:extLst>
                  <a:ext uri="{0D108BD9-81ED-4DB2-BD59-A6C34878D82A}">
                    <a16:rowId xmlns:a16="http://schemas.microsoft.com/office/drawing/2014/main" val="10003"/>
                  </a:ext>
                </a:extLst>
              </a:tr>
              <a:tr h="278130">
                <a:tc>
                  <a:txBody>
                    <a:bodyPr/>
                    <a:lstStyle/>
                    <a:p>
                      <a:r>
                        <a:rPr lang="en-US" sz="3500" b="1" dirty="0">
                          <a:latin typeface="+mj-lt"/>
                        </a:rPr>
                        <a:t>Definitive dose</a:t>
                      </a:r>
                      <a:r>
                        <a:rPr lang="en-US" sz="3500" b="1" baseline="0" dirty="0">
                          <a:latin typeface="+mj-lt"/>
                        </a:rPr>
                        <a:t> (EQD2 &gt; 50 Gy(RBE))</a:t>
                      </a:r>
                      <a:endParaRPr lang="en-US" sz="3500" b="1" dirty="0">
                        <a:latin typeface="+mj-lt"/>
                      </a:endParaRPr>
                    </a:p>
                    <a:p>
                      <a:r>
                        <a:rPr lang="en-US" sz="3500" b="1" dirty="0">
                          <a:latin typeface="+mj-lt"/>
                        </a:rPr>
                        <a:t>      Conventionally</a:t>
                      </a:r>
                      <a:r>
                        <a:rPr lang="en-US" sz="3500" b="1" baseline="0" dirty="0">
                          <a:latin typeface="+mj-lt"/>
                        </a:rPr>
                        <a:t>         </a:t>
                      </a:r>
                    </a:p>
                    <a:p>
                      <a:r>
                        <a:rPr lang="en-US" sz="3500" b="1" baseline="0" dirty="0">
                          <a:latin typeface="+mj-lt"/>
                        </a:rPr>
                        <a:t>      fractionated</a:t>
                      </a:r>
                      <a:endParaRPr lang="en-US" sz="3500" b="1" dirty="0">
                        <a:latin typeface="+mj-lt"/>
                      </a:endParaRPr>
                    </a:p>
                    <a:p>
                      <a:r>
                        <a:rPr lang="en-US" sz="3500" b="1" dirty="0">
                          <a:latin typeface="+mj-lt"/>
                        </a:rPr>
                        <a:t>    </a:t>
                      </a:r>
                    </a:p>
                    <a:p>
                      <a:r>
                        <a:rPr lang="en-US" sz="3500" b="1" dirty="0">
                          <a:latin typeface="+mj-lt"/>
                        </a:rPr>
                        <a:t>      Hyperfractionated</a:t>
                      </a:r>
                    </a:p>
                    <a:p>
                      <a:r>
                        <a:rPr lang="en-US" sz="3500" b="1" dirty="0">
                          <a:latin typeface="+mj-lt"/>
                        </a:rPr>
                        <a:t>    </a:t>
                      </a:r>
                    </a:p>
                    <a:p>
                      <a:r>
                        <a:rPr lang="en-US" sz="3500" b="1" dirty="0">
                          <a:latin typeface="+mj-lt"/>
                        </a:rPr>
                        <a:t>      </a:t>
                      </a:r>
                    </a:p>
                    <a:p>
                      <a:r>
                        <a:rPr lang="en-US" sz="3500" b="1" dirty="0">
                          <a:latin typeface="+mj-lt"/>
                        </a:rPr>
                        <a:t>      Hypofractionated</a:t>
                      </a:r>
                    </a:p>
                  </a:txBody>
                  <a:tcPr marL="68580" marR="68580" marT="34290" marB="34290"/>
                </a:tc>
                <a:tc>
                  <a:txBody>
                    <a:bodyPr/>
                    <a:lstStyle/>
                    <a:p>
                      <a:r>
                        <a:rPr lang="en-US" sz="3500" b="1" dirty="0">
                          <a:latin typeface="+mj-lt"/>
                        </a:rPr>
                        <a:t>55 (82%)</a:t>
                      </a:r>
                    </a:p>
                    <a:p>
                      <a:endParaRPr lang="en-US" sz="3500" b="1" dirty="0">
                        <a:latin typeface="+mj-lt"/>
                      </a:endParaRPr>
                    </a:p>
                    <a:p>
                      <a:r>
                        <a:rPr lang="en-US" sz="3500" b="1" dirty="0">
                          <a:latin typeface="+mj-lt"/>
                        </a:rPr>
                        <a:t>37</a:t>
                      </a:r>
                      <a:r>
                        <a:rPr lang="en-US" sz="3500" b="1" baseline="0" dirty="0">
                          <a:latin typeface="+mj-lt"/>
                        </a:rPr>
                        <a:t> (67%) (50-74 Gy, 1.8-2 Gy/</a:t>
                      </a:r>
                      <a:r>
                        <a:rPr lang="en-US" sz="3500" b="1" baseline="0" dirty="0" err="1">
                          <a:latin typeface="+mj-lt"/>
                        </a:rPr>
                        <a:t>fx</a:t>
                      </a:r>
                      <a:r>
                        <a:rPr lang="en-US" sz="3500" b="1" baseline="0" dirty="0">
                          <a:latin typeface="+mj-lt"/>
                        </a:rPr>
                        <a:t>)</a:t>
                      </a:r>
                      <a:endParaRPr lang="en-US" sz="3500" b="1" dirty="0">
                        <a:latin typeface="+mj-lt"/>
                      </a:endParaRPr>
                    </a:p>
                    <a:p>
                      <a:endParaRPr lang="en-US" sz="3500" b="1" dirty="0">
                        <a:latin typeface="+mj-lt"/>
                      </a:endParaRPr>
                    </a:p>
                    <a:p>
                      <a:r>
                        <a:rPr lang="en-US" sz="3500" b="1" dirty="0">
                          <a:latin typeface="+mj-lt"/>
                        </a:rPr>
                        <a:t>2 (4%) (64.8-70 Gy,</a:t>
                      </a:r>
                      <a:r>
                        <a:rPr lang="en-US" sz="3500" b="1" baseline="0" dirty="0">
                          <a:latin typeface="+mj-lt"/>
                        </a:rPr>
                        <a:t> 1.2-1.23 Gy/</a:t>
                      </a:r>
                      <a:r>
                        <a:rPr lang="en-US" sz="3500" b="1" baseline="0" dirty="0" err="1">
                          <a:latin typeface="+mj-lt"/>
                        </a:rPr>
                        <a:t>fx</a:t>
                      </a:r>
                      <a:r>
                        <a:rPr lang="en-US" sz="3500" b="1" baseline="0" dirty="0">
                          <a:latin typeface="+mj-lt"/>
                        </a:rPr>
                        <a:t> BID)</a:t>
                      </a:r>
                      <a:endParaRPr lang="en-US" sz="3500" b="1" dirty="0">
                        <a:latin typeface="+mj-lt"/>
                      </a:endParaRPr>
                    </a:p>
                    <a:p>
                      <a:endParaRPr lang="en-US" sz="3500" b="1" dirty="0">
                        <a:latin typeface="+mj-lt"/>
                      </a:endParaRPr>
                    </a:p>
                    <a:p>
                      <a:r>
                        <a:rPr lang="en-US" sz="3500" b="1" dirty="0">
                          <a:latin typeface="+mj-lt"/>
                        </a:rPr>
                        <a:t>16 (29%) (</a:t>
                      </a:r>
                      <a:r>
                        <a:rPr lang="en-US" sz="3500" b="1" kern="1200" dirty="0">
                          <a:solidFill>
                            <a:schemeClr val="dk1"/>
                          </a:solidFill>
                          <a:latin typeface="+mj-lt"/>
                          <a:ea typeface="+mn-ea"/>
                          <a:cs typeface="+mn-cs"/>
                        </a:rPr>
                        <a:t>40-60 Gy,</a:t>
                      </a:r>
                      <a:r>
                        <a:rPr lang="en-US" sz="3500" b="1" kern="1200" baseline="0" dirty="0">
                          <a:solidFill>
                            <a:schemeClr val="dk1"/>
                          </a:solidFill>
                          <a:latin typeface="+mj-lt"/>
                          <a:ea typeface="+mn-ea"/>
                          <a:cs typeface="+mn-cs"/>
                        </a:rPr>
                        <a:t> 2.25-6 Gy/</a:t>
                      </a:r>
                      <a:r>
                        <a:rPr lang="en-US" sz="3500" b="1" kern="1200" baseline="0" dirty="0" err="1">
                          <a:solidFill>
                            <a:schemeClr val="dk1"/>
                          </a:solidFill>
                          <a:latin typeface="+mj-lt"/>
                          <a:ea typeface="+mn-ea"/>
                          <a:cs typeface="+mn-cs"/>
                        </a:rPr>
                        <a:t>fx</a:t>
                      </a:r>
                      <a:r>
                        <a:rPr lang="en-US" sz="3500" b="1" kern="1200" baseline="0" dirty="0">
                          <a:solidFill>
                            <a:schemeClr val="dk1"/>
                          </a:solidFill>
                          <a:latin typeface="+mj-lt"/>
                          <a:ea typeface="+mn-ea"/>
                          <a:cs typeface="+mn-cs"/>
                        </a:rPr>
                        <a:t>) </a:t>
                      </a:r>
                      <a:endParaRPr lang="en-US" sz="3500" b="1" dirty="0">
                        <a:latin typeface="+mj-lt"/>
                      </a:endParaRPr>
                    </a:p>
                  </a:txBody>
                  <a:tcPr marL="68580" marR="68580" marT="34290" marB="34290"/>
                </a:tc>
                <a:extLst>
                  <a:ext uri="{0D108BD9-81ED-4DB2-BD59-A6C34878D82A}">
                    <a16:rowId xmlns:a16="http://schemas.microsoft.com/office/drawing/2014/main" val="10004"/>
                  </a:ext>
                </a:extLst>
              </a:tr>
              <a:tr h="278130">
                <a:tc>
                  <a:txBody>
                    <a:bodyPr/>
                    <a:lstStyle/>
                    <a:p>
                      <a:r>
                        <a:rPr lang="en-US" sz="3500" b="1" dirty="0">
                          <a:latin typeface="+mj-lt"/>
                        </a:rPr>
                        <a:t>Concurrent chemotherapy</a:t>
                      </a:r>
                    </a:p>
                  </a:txBody>
                  <a:tcPr marL="68580" marR="68580" marT="34290" marB="34290"/>
                </a:tc>
                <a:tc>
                  <a:txBody>
                    <a:bodyPr/>
                    <a:lstStyle/>
                    <a:p>
                      <a:r>
                        <a:rPr lang="en-US" sz="3500" b="1" dirty="0">
                          <a:latin typeface="+mj-lt"/>
                        </a:rPr>
                        <a:t>20 (30%)</a:t>
                      </a:r>
                    </a:p>
                  </a:txBody>
                  <a:tcPr marL="68580" marR="68580" marT="34290" marB="34290"/>
                </a:tc>
                <a:extLst>
                  <a:ext uri="{0D108BD9-81ED-4DB2-BD59-A6C34878D82A}">
                    <a16:rowId xmlns:a16="http://schemas.microsoft.com/office/drawing/2014/main" val="10005"/>
                  </a:ext>
                </a:extLst>
              </a:tr>
              <a:tr h="0">
                <a:tc>
                  <a:txBody>
                    <a:bodyPr/>
                    <a:lstStyle/>
                    <a:p>
                      <a:r>
                        <a:rPr lang="en-US" sz="3500" b="1" dirty="0">
                          <a:latin typeface="+mj-lt"/>
                        </a:rPr>
                        <a:t>Completed</a:t>
                      </a:r>
                      <a:r>
                        <a:rPr lang="en-US" sz="3500" b="1" baseline="0" dirty="0">
                          <a:latin typeface="+mj-lt"/>
                        </a:rPr>
                        <a:t> course of PBT</a:t>
                      </a:r>
                      <a:endParaRPr lang="en-US" sz="3500" b="1" dirty="0">
                        <a:latin typeface="+mj-lt"/>
                      </a:endParaRPr>
                    </a:p>
                  </a:txBody>
                  <a:tcPr marL="68580" marR="68580" marT="34290" marB="34290"/>
                </a:tc>
                <a:tc>
                  <a:txBody>
                    <a:bodyPr/>
                    <a:lstStyle/>
                    <a:p>
                      <a:r>
                        <a:rPr lang="en-US" sz="3500" b="1" dirty="0">
                          <a:latin typeface="+mj-lt"/>
                        </a:rPr>
                        <a:t>67 (100%)</a:t>
                      </a:r>
                    </a:p>
                  </a:txBody>
                  <a:tcPr marL="68580" marR="68580" marT="34290" marB="34290"/>
                </a:tc>
                <a:extLst>
                  <a:ext uri="{0D108BD9-81ED-4DB2-BD59-A6C34878D82A}">
                    <a16:rowId xmlns:a16="http://schemas.microsoft.com/office/drawing/2014/main" val="10006"/>
                  </a:ext>
                </a:extLst>
              </a:tr>
              <a:tr h="234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500" b="1" dirty="0">
                          <a:latin typeface="+mj-lt"/>
                        </a:rPr>
                        <a:t>Median follow-up </a:t>
                      </a:r>
                    </a:p>
                    <a:p>
                      <a:pPr marL="0" marR="0" indent="0" algn="l" defTabSz="914400" rtl="0" eaLnBrk="1" fontAlgn="auto" latinLnBrk="0" hangingPunct="1">
                        <a:lnSpc>
                          <a:spcPct val="100000"/>
                        </a:lnSpc>
                        <a:spcBef>
                          <a:spcPts val="0"/>
                        </a:spcBef>
                        <a:spcAft>
                          <a:spcPts val="0"/>
                        </a:spcAft>
                        <a:buClrTx/>
                        <a:buSzTx/>
                        <a:buFontTx/>
                        <a:buNone/>
                        <a:tabLst/>
                        <a:defRPr/>
                      </a:pPr>
                      <a:r>
                        <a:rPr lang="en-US" sz="3500" b="1" dirty="0">
                          <a:latin typeface="+mj-lt"/>
                        </a:rPr>
                        <a:t>(months) (range)</a:t>
                      </a:r>
                    </a:p>
                  </a:txBody>
                  <a:tcPr marL="68580" marR="68580" marT="34290" marB="34290"/>
                </a:tc>
                <a:tc>
                  <a:txBody>
                    <a:bodyPr/>
                    <a:lstStyle/>
                    <a:p>
                      <a:r>
                        <a:rPr lang="en-US" sz="3500" b="1" dirty="0">
                          <a:latin typeface="+mj-lt"/>
                        </a:rPr>
                        <a:t>7.6 mo (1-36 mo)</a:t>
                      </a:r>
                    </a:p>
                    <a:p>
                      <a:endParaRPr lang="en-US" sz="3500" b="1" dirty="0">
                        <a:latin typeface="+mj-lt"/>
                      </a:endParaRPr>
                    </a:p>
                  </a:txBody>
                  <a:tcPr marL="68580" marR="68580" marT="34290" marB="34290"/>
                </a:tc>
                <a:extLst>
                  <a:ext uri="{0D108BD9-81ED-4DB2-BD59-A6C34878D82A}">
                    <a16:rowId xmlns:a16="http://schemas.microsoft.com/office/drawing/2014/main" val="10007"/>
                  </a:ext>
                </a:extLst>
              </a:tr>
            </a:tbl>
          </a:graphicData>
        </a:graphic>
      </p:graphicFrame>
      <p:sp>
        <p:nvSpPr>
          <p:cNvPr id="25" name="TextBox 24"/>
          <p:cNvSpPr txBox="1"/>
          <p:nvPr/>
        </p:nvSpPr>
        <p:spPr>
          <a:xfrm>
            <a:off x="22250400" y="5835650"/>
            <a:ext cx="10941869" cy="615553"/>
          </a:xfrm>
          <a:prstGeom prst="rect">
            <a:avLst/>
          </a:prstGeom>
          <a:noFill/>
        </p:spPr>
        <p:txBody>
          <a:bodyPr wrap="square" rtlCol="0">
            <a:spAutoFit/>
          </a:bodyPr>
          <a:lstStyle/>
          <a:p>
            <a:pPr algn="just"/>
            <a:r>
              <a:rPr lang="en-US" sz="3400" b="1" dirty="0"/>
              <a:t>Table 3. Proton Beam Reirradiation Characteristics</a:t>
            </a:r>
            <a:endParaRPr lang="en-US" sz="3400" dirty="0"/>
          </a:p>
        </p:txBody>
      </p:sp>
      <p:pic>
        <p:nvPicPr>
          <p:cNvPr id="26" name="Picture 25" descr="KM Curve OS definitive dose patients version 2.PNG"/>
          <p:cNvPicPr>
            <a:picLocks noChangeAspect="1"/>
          </p:cNvPicPr>
          <p:nvPr/>
        </p:nvPicPr>
        <p:blipFill>
          <a:blip r:embed="rId5" cstate="print"/>
          <a:srcRect t="4830"/>
          <a:stretch>
            <a:fillRect/>
          </a:stretch>
        </p:blipFill>
        <p:spPr>
          <a:xfrm>
            <a:off x="39089252" y="7283450"/>
            <a:ext cx="7087948" cy="6857999"/>
          </a:xfrm>
          <a:prstGeom prst="rect">
            <a:avLst/>
          </a:prstGeom>
        </p:spPr>
      </p:pic>
      <p:pic>
        <p:nvPicPr>
          <p:cNvPr id="27" name="Content Placeholder 3"/>
          <p:cNvPicPr>
            <a:picLocks noChangeAspect="1"/>
          </p:cNvPicPr>
          <p:nvPr/>
        </p:nvPicPr>
        <p:blipFill rotWithShape="1">
          <a:blip r:embed="rId6" cstate="print">
            <a:extLst>
              <a:ext uri="{28A0092B-C50C-407E-A947-70E740481C1C}">
                <a14:useLocalDpi xmlns:a14="http://schemas.microsoft.com/office/drawing/2010/main" val="0"/>
              </a:ext>
            </a:extLst>
          </a:blip>
          <a:srcRect l="1091" t="6755" r="-1"/>
          <a:stretch/>
        </p:blipFill>
        <p:spPr>
          <a:xfrm>
            <a:off x="31851600" y="7283450"/>
            <a:ext cx="7415234" cy="6781800"/>
          </a:xfrm>
          <a:prstGeom prst="rect">
            <a:avLst/>
          </a:prstGeom>
        </p:spPr>
      </p:pic>
      <p:sp>
        <p:nvSpPr>
          <p:cNvPr id="28" name="TextBox 27"/>
          <p:cNvSpPr txBox="1"/>
          <p:nvPr/>
        </p:nvSpPr>
        <p:spPr>
          <a:xfrm>
            <a:off x="21793200" y="19094450"/>
            <a:ext cx="9829800" cy="7355860"/>
          </a:xfrm>
          <a:prstGeom prst="rect">
            <a:avLst/>
          </a:prstGeom>
          <a:noFill/>
        </p:spPr>
        <p:txBody>
          <a:bodyPr wrap="square" rtlCol="0">
            <a:spAutoFit/>
          </a:bodyPr>
          <a:lstStyle/>
          <a:p>
            <a:pPr marL="685800" indent="-685800" algn="just">
              <a:buFont typeface="Arial" panose="020B0604020202020204" pitchFamily="34" charset="0"/>
              <a:buChar char="•"/>
            </a:pPr>
            <a:endParaRPr lang="en-US" sz="4600" dirty="0"/>
          </a:p>
          <a:p>
            <a:pPr marL="685800" indent="-685800" algn="just">
              <a:buFont typeface="Arial" panose="020B0604020202020204" pitchFamily="34" charset="0"/>
              <a:buChar char="•"/>
            </a:pPr>
            <a:r>
              <a:rPr lang="en-US" sz="3800" dirty="0"/>
              <a:t>Median progression-free survival (PFS) was 7.9 months. One and 2-year PFS was 26% and 3% (Figure 2A). Median PFS for patients receiving a definitive dose of PBT was 9.4 months and 3.4 months for patients receiving palliative dose of PBT (p=0.16) (Figure 2B). One and 2-year PFS was 27% and 4% for patients receiving a definitive dose and 18% and 0% for patients receiving a palliative dose, respectively.</a:t>
            </a:r>
          </a:p>
          <a:p>
            <a:endParaRPr lang="en-US" sz="4600" dirty="0"/>
          </a:p>
        </p:txBody>
      </p:sp>
      <p:pic>
        <p:nvPicPr>
          <p:cNvPr id="31" name="Content Placeholder 3"/>
          <p:cNvPicPr>
            <a:picLocks noChangeAspect="1"/>
          </p:cNvPicPr>
          <p:nvPr/>
        </p:nvPicPr>
        <p:blipFill rotWithShape="1">
          <a:blip r:embed="rId7" cstate="print">
            <a:extLst>
              <a:ext uri="{28A0092B-C50C-407E-A947-70E740481C1C}">
                <a14:useLocalDpi xmlns:a14="http://schemas.microsoft.com/office/drawing/2010/main" val="0"/>
              </a:ext>
            </a:extLst>
          </a:blip>
          <a:srcRect t="6267"/>
          <a:stretch/>
        </p:blipFill>
        <p:spPr>
          <a:xfrm>
            <a:off x="31699200" y="19780250"/>
            <a:ext cx="7315200" cy="6758492"/>
          </a:xfrm>
          <a:prstGeom prst="rect">
            <a:avLst/>
          </a:prstGeom>
        </p:spPr>
      </p:pic>
      <p:pic>
        <p:nvPicPr>
          <p:cNvPr id="32" name="Picture 31" descr="KM Curve PFS Palliative vs Definitive.PNG"/>
          <p:cNvPicPr>
            <a:picLocks noChangeAspect="1"/>
          </p:cNvPicPr>
          <p:nvPr/>
        </p:nvPicPr>
        <p:blipFill>
          <a:blip r:embed="rId8" cstate="print"/>
          <a:srcRect t="6239"/>
          <a:stretch>
            <a:fillRect/>
          </a:stretch>
        </p:blipFill>
        <p:spPr>
          <a:xfrm>
            <a:off x="39014400" y="19780250"/>
            <a:ext cx="6766725" cy="6705600"/>
          </a:xfrm>
          <a:prstGeom prst="rect">
            <a:avLst/>
          </a:prstGeom>
        </p:spPr>
      </p:pic>
      <p:sp>
        <p:nvSpPr>
          <p:cNvPr id="33" name="TextBox 32"/>
          <p:cNvSpPr txBox="1"/>
          <p:nvPr/>
        </p:nvSpPr>
        <p:spPr>
          <a:xfrm>
            <a:off x="11887200" y="20847050"/>
            <a:ext cx="10591800" cy="615553"/>
          </a:xfrm>
          <a:prstGeom prst="rect">
            <a:avLst/>
          </a:prstGeom>
          <a:noFill/>
        </p:spPr>
        <p:txBody>
          <a:bodyPr wrap="square" rtlCol="0">
            <a:spAutoFit/>
          </a:bodyPr>
          <a:lstStyle/>
          <a:p>
            <a:pPr algn="just"/>
            <a:r>
              <a:rPr lang="en-US" sz="3400" b="1" dirty="0"/>
              <a:t>Table 4. Acute and Late Toxicities after PBT </a:t>
            </a:r>
            <a:r>
              <a:rPr lang="en-US" sz="3400" b="1" dirty="0" err="1"/>
              <a:t>reirradiation</a:t>
            </a:r>
            <a:endParaRPr lang="en-US" sz="3400" dirty="0"/>
          </a:p>
        </p:txBody>
      </p:sp>
      <p:graphicFrame>
        <p:nvGraphicFramePr>
          <p:cNvPr id="36" name="Content Placeholder 4"/>
          <p:cNvGraphicFramePr>
            <a:graphicFrameLocks/>
          </p:cNvGraphicFramePr>
          <p:nvPr>
            <p:extLst>
              <p:ext uri="{D42A27DB-BD31-4B8C-83A1-F6EECF244321}">
                <p14:modId xmlns:p14="http://schemas.microsoft.com/office/powerpoint/2010/main" val="3042613349"/>
              </p:ext>
            </p:extLst>
          </p:nvPr>
        </p:nvGraphicFramePr>
        <p:xfrm>
          <a:off x="12115800" y="21532850"/>
          <a:ext cx="9829800" cy="5212080"/>
        </p:xfrm>
        <a:graphic>
          <a:graphicData uri="http://schemas.openxmlformats.org/drawingml/2006/table">
            <a:tbl>
              <a:tblPr firstRow="1" bandRow="1">
                <a:tableStyleId>{5C22544A-7EE6-4342-B048-85BDC9FD1C3A}</a:tableStyleId>
              </a:tblPr>
              <a:tblGrid>
                <a:gridCol w="2590799">
                  <a:extLst>
                    <a:ext uri="{9D8B030D-6E8A-4147-A177-3AD203B41FA5}">
                      <a16:colId xmlns:a16="http://schemas.microsoft.com/office/drawing/2014/main" val="20000"/>
                    </a:ext>
                  </a:extLst>
                </a:gridCol>
                <a:gridCol w="1484971">
                  <a:extLst>
                    <a:ext uri="{9D8B030D-6E8A-4147-A177-3AD203B41FA5}">
                      <a16:colId xmlns:a16="http://schemas.microsoft.com/office/drawing/2014/main" val="20001"/>
                    </a:ext>
                  </a:extLst>
                </a:gridCol>
                <a:gridCol w="1821038">
                  <a:extLst>
                    <a:ext uri="{9D8B030D-6E8A-4147-A177-3AD203B41FA5}">
                      <a16:colId xmlns:a16="http://schemas.microsoft.com/office/drawing/2014/main" val="20002"/>
                    </a:ext>
                  </a:extLst>
                </a:gridCol>
                <a:gridCol w="1865538">
                  <a:extLst>
                    <a:ext uri="{9D8B030D-6E8A-4147-A177-3AD203B41FA5}">
                      <a16:colId xmlns:a16="http://schemas.microsoft.com/office/drawing/2014/main" val="20003"/>
                    </a:ext>
                  </a:extLst>
                </a:gridCol>
                <a:gridCol w="2067454">
                  <a:extLst>
                    <a:ext uri="{9D8B030D-6E8A-4147-A177-3AD203B41FA5}">
                      <a16:colId xmlns:a16="http://schemas.microsoft.com/office/drawing/2014/main" val="20004"/>
                    </a:ext>
                  </a:extLst>
                </a:gridCol>
              </a:tblGrid>
              <a:tr h="1668780">
                <a:tc>
                  <a:txBody>
                    <a:bodyPr/>
                    <a:lstStyle/>
                    <a:p>
                      <a:pPr algn="ctr"/>
                      <a:r>
                        <a:rPr lang="en-US" sz="3500" b="1" dirty="0">
                          <a:solidFill>
                            <a:schemeClr val="bg1"/>
                          </a:solidFill>
                          <a:latin typeface="+mj-lt"/>
                        </a:rPr>
                        <a:t>Acute Toxicity</a:t>
                      </a:r>
                    </a:p>
                  </a:txBody>
                  <a:tcPr marL="68580" marR="68580" marT="34290" marB="34290"/>
                </a:tc>
                <a:tc>
                  <a:txBody>
                    <a:bodyPr/>
                    <a:lstStyle/>
                    <a:p>
                      <a:pPr algn="ctr"/>
                      <a:r>
                        <a:rPr lang="en-US" sz="3500" b="1" dirty="0">
                          <a:solidFill>
                            <a:schemeClr val="bg1"/>
                          </a:solidFill>
                          <a:latin typeface="+mj-lt"/>
                        </a:rPr>
                        <a:t>Select Grade 2 n (%)</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500" b="1" dirty="0">
                          <a:solidFill>
                            <a:schemeClr val="bg1"/>
                          </a:solidFill>
                          <a:latin typeface="+mj-lt"/>
                        </a:rPr>
                        <a:t>Grade 3</a:t>
                      </a:r>
                    </a:p>
                    <a:p>
                      <a:pPr algn="ctr"/>
                      <a:r>
                        <a:rPr lang="en-US" sz="3500" b="1" dirty="0">
                          <a:solidFill>
                            <a:schemeClr val="bg1"/>
                          </a:solidFill>
                          <a:latin typeface="+mj-lt"/>
                        </a:rPr>
                        <a:t>n (%)</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500" b="1" dirty="0">
                          <a:solidFill>
                            <a:schemeClr val="bg1"/>
                          </a:solidFill>
                          <a:latin typeface="+mj-lt"/>
                        </a:rPr>
                        <a:t>Grade 4</a:t>
                      </a:r>
                    </a:p>
                    <a:p>
                      <a:pPr marL="0" marR="0" indent="0" algn="ctr" defTabSz="914400" rtl="0" eaLnBrk="1" fontAlgn="auto" latinLnBrk="0" hangingPunct="1">
                        <a:lnSpc>
                          <a:spcPct val="100000"/>
                        </a:lnSpc>
                        <a:spcBef>
                          <a:spcPts val="0"/>
                        </a:spcBef>
                        <a:spcAft>
                          <a:spcPts val="0"/>
                        </a:spcAft>
                        <a:buClrTx/>
                        <a:buSzTx/>
                        <a:buFontTx/>
                        <a:buNone/>
                        <a:tabLst/>
                        <a:defRPr/>
                      </a:pPr>
                      <a:r>
                        <a:rPr lang="en-US" sz="3500" b="1" dirty="0">
                          <a:solidFill>
                            <a:schemeClr val="bg1"/>
                          </a:solidFill>
                          <a:latin typeface="+mj-lt"/>
                        </a:rPr>
                        <a:t>n</a:t>
                      </a:r>
                      <a:r>
                        <a:rPr lang="en-US" sz="3500" b="1" baseline="0" dirty="0">
                          <a:solidFill>
                            <a:schemeClr val="bg1"/>
                          </a:solidFill>
                          <a:latin typeface="+mj-lt"/>
                        </a:rPr>
                        <a:t> </a:t>
                      </a:r>
                      <a:r>
                        <a:rPr lang="en-US" sz="3500" b="1" dirty="0">
                          <a:solidFill>
                            <a:schemeClr val="bg1"/>
                          </a:solidFill>
                          <a:latin typeface="+mj-lt"/>
                        </a:rPr>
                        <a:t>(%)</a:t>
                      </a:r>
                    </a:p>
                    <a:p>
                      <a:pPr algn="ctr"/>
                      <a:endParaRPr lang="en-US" sz="3500" b="1" dirty="0">
                        <a:solidFill>
                          <a:schemeClr val="bg1"/>
                        </a:solidFill>
                        <a:latin typeface="+mj-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500" b="1" dirty="0">
                          <a:solidFill>
                            <a:schemeClr val="bg1"/>
                          </a:solidFill>
                          <a:latin typeface="+mj-lt"/>
                        </a:rPr>
                        <a:t>Grade 5</a:t>
                      </a:r>
                    </a:p>
                    <a:p>
                      <a:pPr marL="0" marR="0" indent="0" algn="ctr" defTabSz="914400" rtl="0" eaLnBrk="1" fontAlgn="auto" latinLnBrk="0" hangingPunct="1">
                        <a:lnSpc>
                          <a:spcPct val="100000"/>
                        </a:lnSpc>
                        <a:spcBef>
                          <a:spcPts val="0"/>
                        </a:spcBef>
                        <a:spcAft>
                          <a:spcPts val="0"/>
                        </a:spcAft>
                        <a:buClrTx/>
                        <a:buSzTx/>
                        <a:buFontTx/>
                        <a:buNone/>
                        <a:tabLst/>
                        <a:defRPr/>
                      </a:pPr>
                      <a:r>
                        <a:rPr lang="en-US" sz="3500" b="1" dirty="0">
                          <a:solidFill>
                            <a:schemeClr val="bg1"/>
                          </a:solidFill>
                          <a:latin typeface="+mj-lt"/>
                        </a:rPr>
                        <a:t>n (%)</a:t>
                      </a:r>
                    </a:p>
                  </a:txBody>
                  <a:tcPr marL="68580" marR="68580" marT="34290" marB="34290"/>
                </a:tc>
                <a:extLst>
                  <a:ext uri="{0D108BD9-81ED-4DB2-BD59-A6C34878D82A}">
                    <a16:rowId xmlns:a16="http://schemas.microsoft.com/office/drawing/2014/main" val="10000"/>
                  </a:ext>
                </a:extLst>
              </a:tr>
              <a:tr h="366510">
                <a:tc>
                  <a:txBody>
                    <a:bodyPr/>
                    <a:lstStyle/>
                    <a:p>
                      <a:r>
                        <a:rPr lang="en-US" sz="3500" b="1" dirty="0" err="1">
                          <a:latin typeface="+mj-lt"/>
                        </a:rPr>
                        <a:t>Dyspnea</a:t>
                      </a:r>
                      <a:r>
                        <a:rPr lang="en-US" sz="3500" b="1" dirty="0">
                          <a:latin typeface="+mj-lt"/>
                        </a:rPr>
                        <a:t> </a:t>
                      </a:r>
                    </a:p>
                  </a:txBody>
                  <a:tcPr marL="68580" marR="68580" marT="34290" marB="34290"/>
                </a:tc>
                <a:tc>
                  <a:txBody>
                    <a:bodyPr/>
                    <a:lstStyle/>
                    <a:p>
                      <a:r>
                        <a:rPr lang="en-US" sz="3500" b="1" dirty="0">
                          <a:latin typeface="+mj-lt"/>
                        </a:rPr>
                        <a:t>5 (7%)</a:t>
                      </a: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a:t>
                      </a:r>
                    </a:p>
                  </a:txBody>
                  <a:tcPr marL="68580" marR="68580" marT="34290" marB="34290"/>
                </a:tc>
                <a:extLst>
                  <a:ext uri="{0D108BD9-81ED-4DB2-BD59-A6C34878D82A}">
                    <a16:rowId xmlns:a16="http://schemas.microsoft.com/office/drawing/2014/main" val="10001"/>
                  </a:ext>
                </a:extLst>
              </a:tr>
              <a:tr h="366510">
                <a:tc>
                  <a:txBody>
                    <a:bodyPr/>
                    <a:lstStyle/>
                    <a:p>
                      <a:r>
                        <a:rPr lang="en-US" sz="3500" b="1" kern="1200" dirty="0" err="1">
                          <a:solidFill>
                            <a:schemeClr val="dk1"/>
                          </a:solidFill>
                          <a:latin typeface="+mj-lt"/>
                          <a:ea typeface="+mn-ea"/>
                          <a:cs typeface="+mn-cs"/>
                        </a:rPr>
                        <a:t>Pneumonitis</a:t>
                      </a:r>
                      <a:endParaRPr lang="en-US" sz="3500" b="1" dirty="0">
                        <a:latin typeface="+mj-lt"/>
                      </a:endParaRP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a:t>
                      </a:r>
                    </a:p>
                  </a:txBody>
                  <a:tcPr marL="68580" marR="68580" marT="34290" marB="34290"/>
                </a:tc>
                <a:extLst>
                  <a:ext uri="{0D108BD9-81ED-4DB2-BD59-A6C34878D82A}">
                    <a16:rowId xmlns:a16="http://schemas.microsoft.com/office/drawing/2014/main" val="10002"/>
                  </a:ext>
                </a:extLst>
              </a:tr>
              <a:tr h="366510">
                <a:tc>
                  <a:txBody>
                    <a:bodyPr/>
                    <a:lstStyle/>
                    <a:p>
                      <a:r>
                        <a:rPr lang="en-US" sz="3500" b="1" dirty="0" err="1">
                          <a:latin typeface="+mj-lt"/>
                        </a:rPr>
                        <a:t>Esophagitis</a:t>
                      </a:r>
                      <a:endParaRPr lang="en-US" sz="3500" b="1" dirty="0">
                        <a:latin typeface="+mj-lt"/>
                      </a:endParaRPr>
                    </a:p>
                  </a:txBody>
                  <a:tcPr marL="68580" marR="68580" marT="34290" marB="34290"/>
                </a:tc>
                <a:tc>
                  <a:txBody>
                    <a:bodyPr/>
                    <a:lstStyle/>
                    <a:p>
                      <a:r>
                        <a:rPr lang="en-US" sz="3500" b="1" dirty="0">
                          <a:latin typeface="+mj-lt"/>
                        </a:rPr>
                        <a:t>9 (13%)</a:t>
                      </a: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a:t>
                      </a:r>
                    </a:p>
                  </a:txBody>
                  <a:tcPr marL="68580" marR="68580" marT="34290" marB="34290"/>
                </a:tc>
                <a:extLst>
                  <a:ext uri="{0D108BD9-81ED-4DB2-BD59-A6C34878D82A}">
                    <a16:rowId xmlns:a16="http://schemas.microsoft.com/office/drawing/2014/main" val="10003"/>
                  </a:ext>
                </a:extLst>
              </a:tr>
              <a:tr h="366510">
                <a:tc>
                  <a:txBody>
                    <a:bodyPr/>
                    <a:lstStyle/>
                    <a:p>
                      <a:r>
                        <a:rPr lang="en-US" sz="3500" b="1" dirty="0">
                          <a:latin typeface="+mj-lt"/>
                        </a:rPr>
                        <a:t>Pneumonia</a:t>
                      </a: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1 (2%)</a:t>
                      </a: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a:t>
                      </a:r>
                    </a:p>
                  </a:txBody>
                  <a:tcPr marL="68580" marR="68580" marT="34290" marB="34290"/>
                </a:tc>
                <a:extLst>
                  <a:ext uri="{0D108BD9-81ED-4DB2-BD59-A6C34878D82A}">
                    <a16:rowId xmlns:a16="http://schemas.microsoft.com/office/drawing/2014/main" val="10004"/>
                  </a:ext>
                </a:extLst>
              </a:tr>
              <a:tr h="366510">
                <a:tc>
                  <a:txBody>
                    <a:bodyPr/>
                    <a:lstStyle/>
                    <a:p>
                      <a:r>
                        <a:rPr lang="en-US" sz="3500" b="1" dirty="0">
                          <a:latin typeface="+mj-lt"/>
                        </a:rPr>
                        <a:t>Neck Pain</a:t>
                      </a: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1 (2%)</a:t>
                      </a: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a:t>
                      </a:r>
                    </a:p>
                  </a:txBody>
                  <a:tcPr marL="68580" marR="68580" marT="34290" marB="34290"/>
                </a:tc>
                <a:extLst>
                  <a:ext uri="{0D108BD9-81ED-4DB2-BD59-A6C34878D82A}">
                    <a16:rowId xmlns:a16="http://schemas.microsoft.com/office/drawing/2014/main" val="10005"/>
                  </a:ext>
                </a:extLst>
              </a:tr>
            </a:tbl>
          </a:graphicData>
        </a:graphic>
      </p:graphicFrame>
      <p:graphicFrame>
        <p:nvGraphicFramePr>
          <p:cNvPr id="37" name="Content Placeholder 4"/>
          <p:cNvGraphicFramePr>
            <a:graphicFrameLocks/>
          </p:cNvGraphicFramePr>
          <p:nvPr>
            <p:extLst>
              <p:ext uri="{D42A27DB-BD31-4B8C-83A1-F6EECF244321}">
                <p14:modId xmlns:p14="http://schemas.microsoft.com/office/powerpoint/2010/main" val="3761911323"/>
              </p:ext>
            </p:extLst>
          </p:nvPr>
        </p:nvGraphicFramePr>
        <p:xfrm>
          <a:off x="12115800" y="26714450"/>
          <a:ext cx="9829800" cy="4145280"/>
        </p:xfrm>
        <a:graphic>
          <a:graphicData uri="http://schemas.openxmlformats.org/drawingml/2006/table">
            <a:tbl>
              <a:tblPr firstRow="1" bandRow="1">
                <a:tableStyleId>{5C22544A-7EE6-4342-B048-85BDC9FD1C3A}</a:tableStyleId>
              </a:tblPr>
              <a:tblGrid>
                <a:gridCol w="2554200">
                  <a:extLst>
                    <a:ext uri="{9D8B030D-6E8A-4147-A177-3AD203B41FA5}">
                      <a16:colId xmlns:a16="http://schemas.microsoft.com/office/drawing/2014/main" val="20000"/>
                    </a:ext>
                  </a:extLst>
                </a:gridCol>
                <a:gridCol w="1549453">
                  <a:extLst>
                    <a:ext uri="{9D8B030D-6E8A-4147-A177-3AD203B41FA5}">
                      <a16:colId xmlns:a16="http://schemas.microsoft.com/office/drawing/2014/main" val="20001"/>
                    </a:ext>
                  </a:extLst>
                </a:gridCol>
                <a:gridCol w="1727854">
                  <a:extLst>
                    <a:ext uri="{9D8B030D-6E8A-4147-A177-3AD203B41FA5}">
                      <a16:colId xmlns:a16="http://schemas.microsoft.com/office/drawing/2014/main" val="20002"/>
                    </a:ext>
                  </a:extLst>
                </a:gridCol>
                <a:gridCol w="1896512">
                  <a:extLst>
                    <a:ext uri="{9D8B030D-6E8A-4147-A177-3AD203B41FA5}">
                      <a16:colId xmlns:a16="http://schemas.microsoft.com/office/drawing/2014/main" val="20003"/>
                    </a:ext>
                  </a:extLst>
                </a:gridCol>
                <a:gridCol w="2101781">
                  <a:extLst>
                    <a:ext uri="{9D8B030D-6E8A-4147-A177-3AD203B41FA5}">
                      <a16:colId xmlns:a16="http://schemas.microsoft.com/office/drawing/2014/main" val="20004"/>
                    </a:ext>
                  </a:extLst>
                </a:gridCol>
              </a:tblGrid>
              <a:tr h="533400">
                <a:tc>
                  <a:txBody>
                    <a:bodyPr/>
                    <a:lstStyle/>
                    <a:p>
                      <a:pPr algn="ctr"/>
                      <a:r>
                        <a:rPr lang="en-US" sz="3500" b="1" dirty="0">
                          <a:solidFill>
                            <a:schemeClr val="bg1"/>
                          </a:solidFill>
                          <a:latin typeface="+mj-lt"/>
                        </a:rPr>
                        <a:t>Late Toxicity</a:t>
                      </a:r>
                    </a:p>
                  </a:txBody>
                  <a:tcPr marL="68580" marR="68580" marT="34290" marB="34290"/>
                </a:tc>
                <a:tc>
                  <a:txBody>
                    <a:bodyPr/>
                    <a:lstStyle/>
                    <a:p>
                      <a:pPr algn="ctr"/>
                      <a:endParaRPr lang="en-US" sz="3500" b="1" baseline="0" dirty="0">
                        <a:solidFill>
                          <a:schemeClr val="bg1"/>
                        </a:solidFill>
                        <a:latin typeface="+mj-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500" b="1" dirty="0">
                        <a:solidFill>
                          <a:schemeClr val="bg1"/>
                        </a:solidFill>
                        <a:latin typeface="+mj-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500" b="1" dirty="0">
                        <a:solidFill>
                          <a:schemeClr val="bg1"/>
                        </a:solidFill>
                        <a:latin typeface="+mj-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500" b="1" dirty="0">
                        <a:solidFill>
                          <a:schemeClr val="bg1"/>
                        </a:solidFill>
                        <a:latin typeface="+mj-lt"/>
                      </a:endParaRPr>
                    </a:p>
                  </a:txBody>
                  <a:tcPr marL="68580" marR="68580" marT="34290" marB="34290"/>
                </a:tc>
                <a:extLst>
                  <a:ext uri="{0D108BD9-81ED-4DB2-BD59-A6C34878D82A}">
                    <a16:rowId xmlns:a16="http://schemas.microsoft.com/office/drawing/2014/main" val="10000"/>
                  </a:ext>
                </a:extLst>
              </a:tr>
              <a:tr h="366510">
                <a:tc>
                  <a:txBody>
                    <a:bodyPr/>
                    <a:lstStyle/>
                    <a:p>
                      <a:r>
                        <a:rPr lang="en-US" sz="3500" b="1" dirty="0" err="1">
                          <a:latin typeface="+mj-lt"/>
                        </a:rPr>
                        <a:t>Dyspnea</a:t>
                      </a:r>
                      <a:endParaRPr lang="en-US" sz="3500" b="1" dirty="0">
                        <a:latin typeface="+mj-lt"/>
                      </a:endParaRPr>
                    </a:p>
                  </a:txBody>
                  <a:tcPr marL="68580" marR="68580" marT="34290" marB="34290"/>
                </a:tc>
                <a:tc>
                  <a:txBody>
                    <a:bodyPr/>
                    <a:lstStyle/>
                    <a:p>
                      <a:r>
                        <a:rPr lang="en-US" sz="3500" b="1" dirty="0">
                          <a:latin typeface="+mj-lt"/>
                        </a:rPr>
                        <a:t>4 (6%)</a:t>
                      </a: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a:t>
                      </a:r>
                    </a:p>
                  </a:txBody>
                  <a:tcPr marL="68580" marR="68580" marT="34290" marB="34290"/>
                </a:tc>
                <a:extLst>
                  <a:ext uri="{0D108BD9-81ED-4DB2-BD59-A6C34878D82A}">
                    <a16:rowId xmlns:a16="http://schemas.microsoft.com/office/drawing/2014/main" val="10001"/>
                  </a:ext>
                </a:extLst>
              </a:tr>
              <a:tr h="366510">
                <a:tc>
                  <a:txBody>
                    <a:bodyPr/>
                    <a:lstStyle/>
                    <a:p>
                      <a:r>
                        <a:rPr lang="en-US" sz="3500" b="1" dirty="0" err="1">
                          <a:latin typeface="+mj-lt"/>
                        </a:rPr>
                        <a:t>Pneumonitis</a:t>
                      </a:r>
                      <a:endParaRPr lang="en-US" sz="3500" b="1" dirty="0">
                        <a:latin typeface="+mj-lt"/>
                      </a:endParaRPr>
                    </a:p>
                  </a:txBody>
                  <a:tcPr marL="68580" marR="68580" marT="34290" marB="34290"/>
                </a:tc>
                <a:tc>
                  <a:txBody>
                    <a:bodyPr/>
                    <a:lstStyle/>
                    <a:p>
                      <a:r>
                        <a:rPr lang="en-US" sz="3500" b="1" dirty="0">
                          <a:latin typeface="+mj-lt"/>
                        </a:rPr>
                        <a:t>1 (2%)</a:t>
                      </a: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a:t>
                      </a:r>
                    </a:p>
                  </a:txBody>
                  <a:tcPr marL="68580" marR="68580" marT="34290" marB="34290"/>
                </a:tc>
                <a:extLst>
                  <a:ext uri="{0D108BD9-81ED-4DB2-BD59-A6C34878D82A}">
                    <a16:rowId xmlns:a16="http://schemas.microsoft.com/office/drawing/2014/main" val="10002"/>
                  </a:ext>
                </a:extLst>
              </a:tr>
              <a:tr h="366510">
                <a:tc>
                  <a:txBody>
                    <a:bodyPr/>
                    <a:lstStyle/>
                    <a:p>
                      <a:r>
                        <a:rPr lang="en-US" sz="3500" b="1" dirty="0" err="1">
                          <a:latin typeface="+mj-lt"/>
                        </a:rPr>
                        <a:t>Esophagitis</a:t>
                      </a:r>
                      <a:endParaRPr lang="en-US" sz="3500" b="1" dirty="0">
                        <a:latin typeface="+mj-lt"/>
                      </a:endParaRP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a:t>
                      </a:r>
                    </a:p>
                  </a:txBody>
                  <a:tcPr marL="68580" marR="68580" marT="34290" marB="34290"/>
                </a:tc>
                <a:extLst>
                  <a:ext uri="{0D108BD9-81ED-4DB2-BD59-A6C34878D82A}">
                    <a16:rowId xmlns:a16="http://schemas.microsoft.com/office/drawing/2014/main" val="10003"/>
                  </a:ext>
                </a:extLst>
              </a:tr>
              <a:tr h="366510">
                <a:tc>
                  <a:txBody>
                    <a:bodyPr/>
                    <a:lstStyle/>
                    <a:p>
                      <a:r>
                        <a:rPr lang="en-US" sz="3500" b="1" dirty="0">
                          <a:latin typeface="+mj-lt"/>
                        </a:rPr>
                        <a:t>Fatigue</a:t>
                      </a: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1 (2%)</a:t>
                      </a: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a:t>
                      </a:r>
                    </a:p>
                  </a:txBody>
                  <a:tcPr marL="68580" marR="68580" marT="34290" marB="34290"/>
                </a:tc>
                <a:extLst>
                  <a:ext uri="{0D108BD9-81ED-4DB2-BD59-A6C34878D82A}">
                    <a16:rowId xmlns:a16="http://schemas.microsoft.com/office/drawing/2014/main" val="10004"/>
                  </a:ext>
                </a:extLst>
              </a:tr>
              <a:tr h="366510">
                <a:tc>
                  <a:txBody>
                    <a:bodyPr/>
                    <a:lstStyle/>
                    <a:p>
                      <a:r>
                        <a:rPr lang="en-US" sz="3500" b="1" dirty="0">
                          <a:latin typeface="+mj-lt"/>
                        </a:rPr>
                        <a:t>Cardiac Arrest</a:t>
                      </a: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a:t>
                      </a:r>
                    </a:p>
                  </a:txBody>
                  <a:tcPr marL="68580" marR="68580" marT="34290" marB="34290"/>
                </a:tc>
                <a:tc>
                  <a:txBody>
                    <a:bodyPr/>
                    <a:lstStyle/>
                    <a:p>
                      <a:r>
                        <a:rPr lang="en-US" sz="3500" b="1" dirty="0">
                          <a:latin typeface="+mj-lt"/>
                        </a:rPr>
                        <a:t>1 (2%)</a:t>
                      </a:r>
                    </a:p>
                  </a:txBody>
                  <a:tcPr marL="68580" marR="68580" marT="34290" marB="34290"/>
                </a:tc>
                <a:extLst>
                  <a:ext uri="{0D108BD9-81ED-4DB2-BD59-A6C34878D82A}">
                    <a16:rowId xmlns:a16="http://schemas.microsoft.com/office/drawing/2014/main" val="10005"/>
                  </a:ext>
                </a:extLst>
              </a:tr>
            </a:tbl>
          </a:graphicData>
        </a:graphic>
      </p:graphicFrame>
      <p:sp>
        <p:nvSpPr>
          <p:cNvPr id="38" name="TextBox 37"/>
          <p:cNvSpPr txBox="1"/>
          <p:nvPr/>
        </p:nvSpPr>
        <p:spPr>
          <a:xfrm>
            <a:off x="40386000" y="11931650"/>
            <a:ext cx="2590800" cy="630942"/>
          </a:xfrm>
          <a:prstGeom prst="rect">
            <a:avLst/>
          </a:prstGeom>
          <a:noFill/>
        </p:spPr>
        <p:txBody>
          <a:bodyPr wrap="square" rtlCol="0">
            <a:spAutoFit/>
          </a:bodyPr>
          <a:lstStyle/>
          <a:p>
            <a:r>
              <a:rPr lang="en-US" sz="3500" dirty="0">
                <a:solidFill>
                  <a:srgbClr val="00B050"/>
                </a:solidFill>
                <a:latin typeface="+mj-lt"/>
              </a:rPr>
              <a:t>Palliative</a:t>
            </a:r>
          </a:p>
        </p:txBody>
      </p:sp>
      <p:sp>
        <p:nvSpPr>
          <p:cNvPr id="39" name="TextBox 38"/>
          <p:cNvSpPr txBox="1"/>
          <p:nvPr/>
        </p:nvSpPr>
        <p:spPr>
          <a:xfrm>
            <a:off x="42443400" y="9798050"/>
            <a:ext cx="2819400" cy="630942"/>
          </a:xfrm>
          <a:prstGeom prst="rect">
            <a:avLst/>
          </a:prstGeom>
          <a:noFill/>
        </p:spPr>
        <p:txBody>
          <a:bodyPr wrap="square" rtlCol="0">
            <a:spAutoFit/>
          </a:bodyPr>
          <a:lstStyle/>
          <a:p>
            <a:r>
              <a:rPr lang="en-US" sz="3500" dirty="0">
                <a:solidFill>
                  <a:srgbClr val="0033CC"/>
                </a:solidFill>
                <a:latin typeface="+mj-lt"/>
              </a:rPr>
              <a:t>Definitive</a:t>
            </a:r>
          </a:p>
        </p:txBody>
      </p:sp>
      <p:sp>
        <p:nvSpPr>
          <p:cNvPr id="40" name="TextBox 39"/>
          <p:cNvSpPr txBox="1"/>
          <p:nvPr/>
        </p:nvSpPr>
        <p:spPr>
          <a:xfrm>
            <a:off x="41986200" y="22675850"/>
            <a:ext cx="2819400" cy="630942"/>
          </a:xfrm>
          <a:prstGeom prst="rect">
            <a:avLst/>
          </a:prstGeom>
          <a:noFill/>
        </p:spPr>
        <p:txBody>
          <a:bodyPr wrap="square" rtlCol="0">
            <a:spAutoFit/>
          </a:bodyPr>
          <a:lstStyle/>
          <a:p>
            <a:r>
              <a:rPr lang="en-US" sz="3500" dirty="0">
                <a:solidFill>
                  <a:srgbClr val="0033CC"/>
                </a:solidFill>
                <a:latin typeface="+mj-lt"/>
              </a:rPr>
              <a:t>Definitive</a:t>
            </a:r>
          </a:p>
        </p:txBody>
      </p:sp>
      <p:sp>
        <p:nvSpPr>
          <p:cNvPr id="41" name="TextBox 40"/>
          <p:cNvSpPr txBox="1"/>
          <p:nvPr/>
        </p:nvSpPr>
        <p:spPr>
          <a:xfrm>
            <a:off x="40005000" y="24657050"/>
            <a:ext cx="2590800" cy="630942"/>
          </a:xfrm>
          <a:prstGeom prst="rect">
            <a:avLst/>
          </a:prstGeom>
          <a:noFill/>
        </p:spPr>
        <p:txBody>
          <a:bodyPr wrap="square" rtlCol="0">
            <a:spAutoFit/>
          </a:bodyPr>
          <a:lstStyle/>
          <a:p>
            <a:r>
              <a:rPr lang="en-US" sz="3500" dirty="0">
                <a:solidFill>
                  <a:srgbClr val="00B050"/>
                </a:solidFill>
                <a:latin typeface="+mj-lt"/>
              </a:rPr>
              <a:t>Palliative</a:t>
            </a:r>
          </a:p>
        </p:txBody>
      </p:sp>
    </p:spTree>
    <p:extLst>
      <p:ext uri="{BB962C8B-B14F-4D97-AF65-F5344CB8AC3E}">
        <p14:creationId xmlns:p14="http://schemas.microsoft.com/office/powerpoint/2010/main" val="1316404144"/>
      </p:ext>
    </p:extLst>
  </p:cSld>
  <p:clrMapOvr>
    <a:masterClrMapping/>
  </p:clrMapOvr>
</p:sld>
</file>

<file path=ppt/theme/theme1.xml><?xml version="1.0" encoding="utf-8"?>
<a:theme xmlns:a="http://schemas.openxmlformats.org/drawingml/2006/main" name="SOM Them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6FAC934461E14DA23B062FE866D54F" ma:contentTypeVersion="2" ma:contentTypeDescription="Create a new document." ma:contentTypeScope="" ma:versionID="637f03a8d1eda5f489f3d654b9084a35">
  <xsd:schema xmlns:xsd="http://www.w3.org/2001/XMLSchema" xmlns:xs="http://www.w3.org/2001/XMLSchema" xmlns:p="http://schemas.microsoft.com/office/2006/metadata/properties" xmlns:ns2="496423e5-0ffa-4cb5-8c7d-87ca54499c31" targetNamespace="http://schemas.microsoft.com/office/2006/metadata/properties" ma:root="true" ma:fieldsID="d2529b149a4aa03b28d046cd12a77983" ns2:_="">
    <xsd:import namespace="496423e5-0ffa-4cb5-8c7d-87ca54499c3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423e5-0ffa-4cb5-8c7d-87ca54499c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537D6F-4A27-46ED-9C18-AD84195CDE17}"/>
</file>

<file path=customXml/itemProps2.xml><?xml version="1.0" encoding="utf-8"?>
<ds:datastoreItem xmlns:ds="http://schemas.openxmlformats.org/officeDocument/2006/customXml" ds:itemID="{5A97FD7D-A6C7-4B3A-BE7D-BE6E6034B251}"/>
</file>

<file path=customXml/itemProps3.xml><?xml version="1.0" encoding="utf-8"?>
<ds:datastoreItem xmlns:ds="http://schemas.openxmlformats.org/officeDocument/2006/customXml" ds:itemID="{49789437-0E23-4E98-9A79-9C173E96CFB3}"/>
</file>

<file path=docProps/app.xml><?xml version="1.0" encoding="utf-8"?>
<Properties xmlns="http://schemas.openxmlformats.org/officeDocument/2006/extended-properties" xmlns:vt="http://schemas.openxmlformats.org/officeDocument/2006/docPropsVTypes">
  <Template>SOM Theme5</Template>
  <TotalTime>3834</TotalTime>
  <Words>1026</Words>
  <Application>Microsoft Office PowerPoint</Application>
  <PresentationFormat>Custom</PresentationFormat>
  <Paragraphs>194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SOM Theme5</vt:lpstr>
      <vt:lpstr>PowerPoint Presentation</vt:lpstr>
    </vt:vector>
  </TitlesOfParts>
  <Company>UMB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tdiwa001</dc:creator>
  <cp:lastModifiedBy>Corey Woods</cp:lastModifiedBy>
  <cp:revision>173</cp:revision>
  <cp:lastPrinted>2015-09-18T14:25:15Z</cp:lastPrinted>
  <dcterms:created xsi:type="dcterms:W3CDTF">2012-09-03T20:31:20Z</dcterms:created>
  <dcterms:modified xsi:type="dcterms:W3CDTF">2018-01-02T19:38:17Z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0x010100216FAC934461E14DA23B062FE866D54F</vt:lpwstr>
  </property>
</Properties>
</file>