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96" r:id="rId3"/>
    <p:sldId id="260" r:id="rId4"/>
    <p:sldId id="274" r:id="rId5"/>
    <p:sldId id="295" r:id="rId6"/>
    <p:sldId id="281" r:id="rId7"/>
    <p:sldId id="282" r:id="rId8"/>
    <p:sldId id="297" r:id="rId9"/>
    <p:sldId id="283" r:id="rId10"/>
    <p:sldId id="278" r:id="rId11"/>
    <p:sldId id="279" r:id="rId12"/>
    <p:sldId id="298" r:id="rId13"/>
    <p:sldId id="280" r:id="rId14"/>
    <p:sldId id="307" r:id="rId15"/>
    <p:sldId id="285" r:id="rId16"/>
    <p:sldId id="299" r:id="rId17"/>
    <p:sldId id="301" r:id="rId18"/>
    <p:sldId id="311" r:id="rId19"/>
    <p:sldId id="286" r:id="rId20"/>
    <p:sldId id="310" r:id="rId21"/>
    <p:sldId id="302" r:id="rId22"/>
    <p:sldId id="272" r:id="rId23"/>
    <p:sldId id="263" r:id="rId24"/>
    <p:sldId id="30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 Onc Impac Galter" initials="ROI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EA7"/>
    <a:srgbClr val="6CAFBE"/>
    <a:srgbClr val="655AA7"/>
    <a:srgbClr val="E7DCF6"/>
    <a:srgbClr val="E8DEF6"/>
    <a:srgbClr val="A6A6A6"/>
    <a:srgbClr val="4C636E"/>
    <a:srgbClr val="5B8C9B"/>
    <a:srgbClr val="C0D4DA"/>
    <a:srgbClr val="5F8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453" autoAdjust="0"/>
  </p:normalViewPr>
  <p:slideViewPr>
    <p:cSldViewPr snapToGrid="0" showGuides="1">
      <p:cViewPr varScale="1">
        <p:scale>
          <a:sx n="67" d="100"/>
          <a:sy n="67" d="100"/>
        </p:scale>
        <p:origin x="129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2EFA5-86E8-9349-9325-1806DD987846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025B5-C89A-084A-B72E-718C6F743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6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Good afternoon everyone, thank you for being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name is Katarina Petras, and I am a PGY4 radiation oncology resident at Northwestern.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I’d like to thank the PTCOG scientific committee for inviting us to share our preliminary</a:t>
            </a:r>
            <a:r>
              <a:rPr lang="en-US" baseline="0" dirty="0"/>
              <a:t> findings.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Today I’ll be speaking on a multi-center experience of proton beam therapy in the treatment of H&amp;N cancer.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9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Now on to another group.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74</a:t>
            </a:r>
            <a:r>
              <a:rPr lang="en-US" baseline="0" dirty="0"/>
              <a:t> patients received H&amp;N re-irradiation with proton beam therapy.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Again the majority of these patients were male and Caucasian.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median age in this group was 60, range 12-85.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About 60% of these patients were former smokers.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Extra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PY</a:t>
            </a:r>
            <a:r>
              <a:rPr lang="en-US" baseline="0" dirty="0"/>
              <a:t> data not available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6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most common tumor site in this group was oropharynx, 35%, and the most common overall histology was squamous</a:t>
            </a:r>
            <a:r>
              <a:rPr lang="en-US" baseline="0" dirty="0"/>
              <a:t> cell carcinoma.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About 38% of oropharynx patients were confirmed to be HPV+.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Extra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= neuroendocrine (1), pleomorphic carcinoma (1)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8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Again the majority of patients had advanced stage disease, and 66% received concurrent chemotherapy.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95% of patients were treated with protons only and the median plan dose was 66 Gy. 30% of these patients were treated with PBS technique.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remaining were treated with a hybrid plan and the median proton boost dose was 30 </a:t>
            </a:r>
            <a:r>
              <a:rPr lang="en-US" baseline="0" dirty="0" err="1"/>
              <a:t>Gy</a:t>
            </a:r>
            <a:r>
              <a:rPr lang="en-US" baseline="0" dirty="0"/>
              <a:t>. </a:t>
            </a:r>
          </a:p>
          <a:p>
            <a:endParaRPr lang="en-US" baseline="0" dirty="0"/>
          </a:p>
          <a:p>
            <a:r>
              <a:rPr lang="en-US" b="1" u="sng" baseline="0" dirty="0"/>
              <a:t>Extra</a:t>
            </a:r>
          </a:p>
          <a:p>
            <a:r>
              <a:rPr lang="en-US" baseline="0" dirty="0"/>
              <a:t>Median dose in proton only plans is lower than for hybrid plans. Practitioners may be decreasing their total dose to avoid toxicity associated with uncertainty in RBE. </a:t>
            </a:r>
          </a:p>
          <a:p>
            <a:r>
              <a:rPr lang="en-US" baseline="0" dirty="0"/>
              <a:t>Post-op doses were standard range 60-66 with definitive doses closer to 70.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9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patients</a:t>
            </a:r>
            <a:r>
              <a:rPr lang="en-US" baseline="0" dirty="0"/>
              <a:t> had acute toxicity data recorded but only 15% had enough follow-up to determine late toxicity.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 acute or late grade 4 toxicities were identified.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21 patients, or 28%, had acute grade 3 toxicity.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2 patients had late grade 3 toxicity.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baseline="0" dirty="0"/>
              <a:t>Extra</a:t>
            </a:r>
          </a:p>
          <a:p>
            <a:pPr marL="171450" indent="-171450">
              <a:buFont typeface="Arial"/>
              <a:buChar char="•"/>
            </a:pPr>
            <a:r>
              <a:rPr lang="en-US" b="0" u="none" baseline="0" dirty="0"/>
              <a:t>Other published </a:t>
            </a:r>
            <a:r>
              <a:rPr lang="en-US" b="0" u="none" baseline="0" dirty="0" err="1"/>
              <a:t>ReRT</a:t>
            </a:r>
            <a:r>
              <a:rPr lang="en-US" b="0" u="none" baseline="0" dirty="0"/>
              <a:t> data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MacDonald: acute grade 3 toxicity in 13% of patients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MSK: 25% with acute grade 3+ toxicity. 17% had late grade 3+ toxicity </a:t>
            </a:r>
            <a:r>
              <a:rPr lang="en-US" b="1" baseline="0" dirty="0"/>
              <a:t>(92% of their patients had enough follow-up to grade late toxicity)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on to our statistical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4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first analysis included all initial course patients and plan types.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looked at the</a:t>
            </a:r>
            <a:r>
              <a:rPr lang="en-US" baseline="0" dirty="0"/>
              <a:t> 1 and 2 year rates of LC, DM, OS, PFS, and DMFS.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Despite being</a:t>
            </a:r>
            <a:r>
              <a:rPr lang="en-US" baseline="0" dirty="0"/>
              <a:t> </a:t>
            </a:r>
            <a:r>
              <a:rPr lang="en-US" dirty="0"/>
              <a:t>a heterogeneous group</a:t>
            </a:r>
            <a:r>
              <a:rPr lang="en-US" baseline="0" dirty="0"/>
              <a:t> of patients, our outcomes are excellent with a median follow-up of 1 year.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Although we would expect the majority of failures for H&amp;N cancer to be in the first 2 years after treatment, ideally we would have at least 5 years of follow-up.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However these results look encouraging given the limited follow-up period.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Because</a:t>
            </a:r>
            <a:r>
              <a:rPr lang="en-US" baseline="0" dirty="0"/>
              <a:t> so many proton centers are seeing referrals for hybrid plans where a proton boost is applied, we analyzed this outcome.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we compared these 1 and 2 year endpoints between proton only and hybrid</a:t>
            </a:r>
            <a:r>
              <a:rPr lang="en-US" baseline="0" dirty="0"/>
              <a:t> plans, there were no statistically significant outcome differences.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Again we would like to note that the median total dose was different between the 2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80% of these initial course RT patients were treated with a proton only plan.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Among proton only plans, 33% were treated with PBS.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Among hybrid plans, 17% were treated with PBS.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baseline="0" dirty="0"/>
              <a:t>Extra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Median proton boost dose was about 20 </a:t>
            </a:r>
            <a:r>
              <a:rPr lang="en-US" baseline="0" dirty="0" err="1"/>
              <a:t>Gy</a:t>
            </a:r>
            <a:r>
              <a:rPr lang="en-US" baseline="0" dirty="0"/>
              <a:t> (range 5-54)</a:t>
            </a:r>
          </a:p>
          <a:p>
            <a:endParaRPr lang="en-US" baseline="0" dirty="0"/>
          </a:p>
          <a:p>
            <a:r>
              <a:rPr lang="en-US" baseline="0" dirty="0"/>
              <a:t>(n=127) Proton only – 40% PBS, 37% scanning, 17% combo, 6% unknown.</a:t>
            </a:r>
          </a:p>
          <a:p>
            <a:r>
              <a:rPr lang="en-US" baseline="0" dirty="0"/>
              <a:t>(n=29) Hybrid plans – 17% PBS, 52% scanning, 21% combo, 10% unknown. </a:t>
            </a:r>
          </a:p>
          <a:p>
            <a:endParaRPr lang="en-US" baseline="0" dirty="0"/>
          </a:p>
          <a:p>
            <a:r>
              <a:rPr lang="en-US" baseline="0" dirty="0"/>
              <a:t>Unclear whether this is a difference in acute or late toxicity between proton only and hybrid plans. The median proton dose in hybrid plans was only about 20 </a:t>
            </a:r>
            <a:r>
              <a:rPr lang="en-US" baseline="0" dirty="0" err="1"/>
              <a:t>Gy</a:t>
            </a:r>
            <a:r>
              <a:rPr lang="en-US" baseline="0" dirty="0"/>
              <a:t>. This is not really enough to significantly reduce treatment related toxicity when it compromises a small portion of the total RT dose delivered.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9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analysis looks at our 74</a:t>
            </a:r>
            <a:r>
              <a:rPr lang="en-US" baseline="0" dirty="0"/>
              <a:t> patients who underwent a course of re-irradiation with proton beam therapy, and we calculated the same 1 and 2 year outcomes.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Our results are relatively congruent with other published H&amp;N re-irradiation data looking at similar outcomes, which I’ll outline on the following slide.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7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This is a quick</a:t>
            </a:r>
            <a:r>
              <a:rPr lang="en-US" baseline="0" dirty="0"/>
              <a:t> comparison of our findings to other published results of re-irradiation for H&amp;N cancer.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Our outcomes are similar to what has been reported by other institutions, particularly when looking at the 2 year mark.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Small differences in outcomes may depend on a variety of heterogeneous histologies, sites, stages, etc.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Acute and late toxicity was reported slightly differently in each individual study.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Overall though, our numbers seem to be within close range of one another. Please remember that we had few patients with verified late toxicity.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9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then wanted to look at the 28</a:t>
            </a:r>
            <a:r>
              <a:rPr lang="en-US" baseline="0" dirty="0"/>
              <a:t> oropharynx patients with known HPV status who underwent an initial course of proton beam therapy.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90% of these patients were HPV+ (25 of 28).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75% were treated with protons only and 25% with hybrid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you can see, our 1 and 2 year outcomes are excellent.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b="1" u="sng" dirty="0"/>
              <a:t>Extra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LC, n=28, no events</a:t>
            </a:r>
          </a:p>
          <a:p>
            <a:r>
              <a:rPr lang="en-US" baseline="0" dirty="0"/>
              <a:t>OS, n=28, 1 event</a:t>
            </a:r>
          </a:p>
          <a:p>
            <a:r>
              <a:rPr lang="en-US" baseline="0" dirty="0"/>
              <a:t>PFS, n=28, 3 events</a:t>
            </a:r>
          </a:p>
          <a:p>
            <a:endParaRPr lang="en-US" baseline="0" dirty="0"/>
          </a:p>
          <a:p>
            <a:r>
              <a:rPr lang="en-US" baseline="0" dirty="0"/>
              <a:t>Loma Linda Data (2005) – proton therapy for OPX cancer</a:t>
            </a:r>
          </a:p>
          <a:p>
            <a:r>
              <a:rPr lang="en-US" baseline="0" dirty="0"/>
              <a:t>-29 patients</a:t>
            </a:r>
          </a:p>
          <a:p>
            <a:r>
              <a:rPr lang="en-US" baseline="0" dirty="0"/>
              <a:t>-2 year DFS 81%</a:t>
            </a:r>
          </a:p>
          <a:p>
            <a:r>
              <a:rPr lang="en-US" baseline="0" dirty="0"/>
              <a:t>-5 year LC 88%, LRC 84%, DFS 65%</a:t>
            </a:r>
          </a:p>
          <a:p>
            <a:r>
              <a:rPr lang="en-US" baseline="0" dirty="0"/>
              <a:t>-Late grade 3 toxicity in 10%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0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Dr. Gentile, Dr.</a:t>
            </a:r>
            <a:r>
              <a:rPr lang="en-US" baseline="0" dirty="0"/>
              <a:t> </a:t>
            </a:r>
            <a:r>
              <a:rPr lang="en-US" dirty="0"/>
              <a:t>Chang, and I have no disclosures.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46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did</a:t>
            </a:r>
            <a:r>
              <a:rPr lang="en-US" baseline="0" dirty="0"/>
              <a:t> a comparison </a:t>
            </a:r>
            <a:r>
              <a:rPr lang="en-US" dirty="0"/>
              <a:t>between</a:t>
            </a:r>
            <a:r>
              <a:rPr lang="en-US" baseline="0" dirty="0"/>
              <a:t> HPV positive and negative patients. Of note, there were many more HPV+ patients.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There were no statistically significant outcome differences based on HPV status.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1 and 2-year rate of LC was 100% in both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clinical outcomes of our HPV negative patients, though there were only 3 of them, are superior to prior historical reports where HPV negative patients have been found to do more poorly than similar patients with HPV positive disease. Although the 5 year outcomes may be more telling. </a:t>
            </a:r>
          </a:p>
          <a:p>
            <a:endParaRPr lang="en-US" dirty="0"/>
          </a:p>
          <a:p>
            <a:r>
              <a:rPr lang="en-US" b="1" u="sng" dirty="0"/>
              <a:t>Extra</a:t>
            </a:r>
            <a:endParaRPr lang="en-US" baseline="0" dirty="0"/>
          </a:p>
          <a:p>
            <a:r>
              <a:rPr lang="en-US" baseline="0" dirty="0"/>
              <a:t>p-values: OS (0.72), LC (n/a, same values), 6-mo PFS (0.09)</a:t>
            </a:r>
          </a:p>
          <a:p>
            <a:r>
              <a:rPr lang="en-US" baseline="0" dirty="0"/>
              <a:t>Given only 3 HPV- patients, there was not enough follow-up to compare 1 and 2-year PFS between the groups. </a:t>
            </a:r>
          </a:p>
          <a:p>
            <a:endParaRPr lang="en-US" baseline="0" dirty="0"/>
          </a:p>
          <a:p>
            <a:r>
              <a:rPr lang="en-US" baseline="0" dirty="0"/>
              <a:t>6-month PFS was 95.8% in HPV+ patients and 50% in HPV- patients</a:t>
            </a:r>
          </a:p>
          <a:p>
            <a:r>
              <a:rPr lang="en-US" dirty="0"/>
              <a:t>We don’t have all the information for smoking PY</a:t>
            </a:r>
          </a:p>
          <a:p>
            <a:endParaRPr lang="en-US" dirty="0"/>
          </a:p>
          <a:p>
            <a:r>
              <a:rPr lang="en-US" dirty="0"/>
              <a:t>RTOG</a:t>
            </a:r>
            <a:r>
              <a:rPr lang="en-US" baseline="0" dirty="0"/>
              <a:t> 0129</a:t>
            </a:r>
          </a:p>
          <a:p>
            <a:r>
              <a:rPr lang="en-US" baseline="0" dirty="0"/>
              <a:t>2-year OS 87% (HPV+) </a:t>
            </a:r>
            <a:r>
              <a:rPr lang="en-US" baseline="0" dirty="0" err="1"/>
              <a:t>vs</a:t>
            </a:r>
            <a:r>
              <a:rPr lang="en-US" baseline="0" dirty="0"/>
              <a:t> 67% (HPV-), PFS 72% </a:t>
            </a:r>
            <a:r>
              <a:rPr lang="en-US" baseline="0" dirty="0" err="1"/>
              <a:t>vs</a:t>
            </a:r>
            <a:r>
              <a:rPr lang="en-US" baseline="0" dirty="0"/>
              <a:t> 51%. Both SS.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2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with any study, there are limitations to our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Firstly, we analyzed a heterogeneous patient population with mixed histologies, sites, and stages.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Longer follow-up is needed to validate our findings, and ideally this would be at least 5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Many of our institutions function as large referral centers, and it can be difficult to have good long-term clinical follow-up as the majority of patients will follow with a physician closer to home.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should try to improve the collection of late toxicity data, as this is an important area of study in proton therapy.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Additionally, there were different median doses between the proton only and hybrid plans.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We hypothesize that practitioners may be decreasing their total proton doses to avoid toxicity associated with proton uncertainties. 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However, when looking at proton only vs hybrid plans among our initial course RT patients, there was no apparent difference in treatment efficacy.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It would be interesting to know if there are differences in late toxicity between these 2 treatment approaches.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Finally, we did not collect data regarding the logistical challenges of proton beam therapy such as the need for patient re-simulation as part of adaptive planning, which is one of the biggest challenges in treating H&amp;N cancer with protons.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8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In conclusion, </a:t>
            </a:r>
            <a:r>
              <a:rPr lang="en-US" sz="1200" baseline="0" dirty="0"/>
              <a:t>p</a:t>
            </a:r>
            <a:r>
              <a:rPr lang="en-US" sz="1200" dirty="0"/>
              <a:t>roton therapy provides good local control for initial course RT patients with H&amp;N cancers</a:t>
            </a:r>
            <a:r>
              <a:rPr lang="en-US" sz="1200" baseline="0" dirty="0"/>
              <a:t> with this limited follow-up.</a:t>
            </a:r>
            <a:endParaRPr lang="en-US" sz="1200" dirty="0"/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It appears to be a safe and effective treatment modality in previously irradiated patients,</a:t>
            </a:r>
            <a:r>
              <a:rPr lang="en-US" sz="1200" baseline="0" dirty="0"/>
              <a:t> and our results are congruent with reported outcomes from other institutions and collaborative groups. </a:t>
            </a:r>
            <a:endParaRPr lang="en-US" sz="1200" dirty="0"/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Our analysis showed minimal late grade 3 toxicity and no late grade 4 toxicity.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Future directions of the project include completing a full QA of</a:t>
            </a:r>
            <a:r>
              <a:rPr lang="en-US" sz="1200" baseline="0" dirty="0"/>
              <a:t> our large data set, collecting longer follow-up, and verifying as much high-grade late toxicity as possible.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29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project is part of a large collaborative effort to expand</a:t>
            </a:r>
            <a:r>
              <a:rPr lang="en-US" baseline="0" dirty="0"/>
              <a:t> our knowledge of proton beam therapy and its potential benefits in the treatment of H&amp;N cancer.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baseline="0" dirty="0"/>
              <a:t> would like to thank my mentor Dr. Michelle Gentile and collaborator Dr. John Chang for their help in putting this project together.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 big thanks to my statistician Irene </a:t>
            </a:r>
            <a:r>
              <a:rPr lang="en-US" baseline="0" dirty="0" err="1"/>
              <a:t>Helenowski</a:t>
            </a:r>
            <a:r>
              <a:rPr lang="en-US" baseline="0" dirty="0"/>
              <a:t> and to the patients and their families who participated in this registry.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And last but not least, thank you to all the physicians and staff at our contributing centers.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4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9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Proton therapy is becoming a more widely available &amp; applied treatment modality in H&amp;N cancer.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The physical properties of protons make them aptly suited in the treatment of H&amp;N cancer given improved conformality and superior dose distribution, potentially improving the therapeutic ratio.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As the incidence of cancers with expected excellent prognosis increases, such</a:t>
            </a:r>
            <a:r>
              <a:rPr lang="en-US" sz="1200" baseline="0" dirty="0"/>
              <a:t> as in HPV+ oropharynx tumors</a:t>
            </a:r>
            <a:r>
              <a:rPr lang="en-US" sz="1200" dirty="0"/>
              <a:t>, these patients are at a greater risk for late treatment-related toxicities.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Further investigation is needed into the safety and efficacy of proton therapy in H&amp;N cancer.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7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data we present was prospectively collected from 8 different proton centers around the US.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Patients were enrolled on a Proton Collaborative Group Registry and </a:t>
            </a:r>
            <a:r>
              <a:rPr lang="en-US" sz="1200" dirty="0"/>
              <a:t>treated for H&amp;N cancer of adult histology in either the initial or retreatment setting.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Radiotherapy was delivered starting in 2010.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baseline="0" dirty="0"/>
              <a:t>Extra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Data has been QA’d from Northwestern, Procure OKC, Procure NJ, and Mayo.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In time for this analysis, we were able to QA data from 4 of the 8 centers (Northwestern, NJ, OKC, Mayo AZ).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gave us a large data set of 512 patients, and after preliminary exclusions, 230 patients were included.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most common reasons for exclusion were data uncertainty, certain histologies, use of IMRT only, palliative treatment intent, and absent follow-up data.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We hope to QA the data further to clarify some of these issues &amp; eventually include more patients from all 8 centers.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u="sng" dirty="0"/>
              <a:t>Extra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Data access (5), data uncertainty (35)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Histology (23 – included benign histologies, lymphoma,</a:t>
            </a:r>
            <a:r>
              <a:rPr lang="en-US" baseline="0" dirty="0"/>
              <a:t> sarcomas, or skin primary), incomplete staging (40), unclear primary tumor site (23)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IMRT only (63)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Palliative intent (23)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 follow-up data (30)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RT prescription not completed (3), unclear if </a:t>
            </a:r>
            <a:r>
              <a:rPr lang="en-US" baseline="0" dirty="0" err="1"/>
              <a:t>ReRT</a:t>
            </a:r>
            <a:r>
              <a:rPr lang="en-US" baseline="0" dirty="0"/>
              <a:t> (37)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6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I’d like to start by reviewing our group of 156 patients who underwent an initial course of treatment with proton beam therapy.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majority</a:t>
            </a:r>
            <a:r>
              <a:rPr lang="en-US" baseline="0" dirty="0"/>
              <a:t> of these patients were male and Caucasian.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median patient age was 58, range 8-91.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About one half of patients were never smokers, and 40% were former smokers.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Unfortunately pack-year smoking data was not consistently recorded and is not available. 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most common tumor sites included salivary gland, sinus, nasal cavity, and oropharynx.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20% of patients were of OPX primary, and almost 80% of these patients were confirmed to be HPV+.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most common histology was squamous cell carcinoma. </a:t>
            </a:r>
          </a:p>
          <a:p>
            <a:endParaRPr lang="en-US" baseline="0" dirty="0"/>
          </a:p>
          <a:p>
            <a:endParaRPr lang="en-US" b="1" u="sng" baseline="0" dirty="0"/>
          </a:p>
          <a:p>
            <a:r>
              <a:rPr lang="en-US" b="1" u="sng" baseline="0" dirty="0"/>
              <a:t>Extra</a:t>
            </a:r>
          </a:p>
          <a:p>
            <a:r>
              <a:rPr lang="en-US" baseline="0" dirty="0"/>
              <a:t>Other = </a:t>
            </a:r>
            <a:r>
              <a:rPr lang="en-US" baseline="0" dirty="0" err="1"/>
              <a:t>acinic</a:t>
            </a:r>
            <a:r>
              <a:rPr lang="en-US" baseline="0" dirty="0"/>
              <a:t> cell (4), adenocarcinoma (5), cystadenocarcinoma (2), mucosal melanoma (2), myoepithelial (1), neuroendocrine (4), papillary adenocarcinoma (1), small cell (1), SNUC (1)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66% of patients had advanced stage disease and 37% received concurrent chemotherapy.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found that were 2 plan types, proton only and hybrid proton/IMRT plans.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About 80% of these patients were treated with a proton only plan.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median dose for proton only plans was 66 Gy. 33% of proton only patients were treated with PBS technique.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median dose for hybrid plans was 70 </a:t>
            </a:r>
            <a:r>
              <a:rPr lang="en-US" baseline="0" dirty="0" err="1"/>
              <a:t>Gy</a:t>
            </a:r>
            <a:r>
              <a:rPr lang="en-US" baseline="0" dirty="0"/>
              <a:t> with a median proton boost dose of about 20 </a:t>
            </a:r>
            <a:r>
              <a:rPr lang="en-US" baseline="0" dirty="0" err="1"/>
              <a:t>Gy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="1" u="sng" baseline="0" dirty="0"/>
              <a:t>Extras</a:t>
            </a:r>
          </a:p>
          <a:p>
            <a:r>
              <a:rPr lang="en-US" baseline="0" dirty="0"/>
              <a:t>Median dose in proton only plans is lower than for hybrid plans. Practitioners may be decreasing their total dose to avoid toxicity associated with uncertainty in RBE. </a:t>
            </a:r>
          </a:p>
          <a:p>
            <a:r>
              <a:rPr lang="en-US" baseline="0" dirty="0"/>
              <a:t>Post-op doses were standard range 60-66 with definitive doses closer to 70.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Acute toxicity data was available for all 156 patients,</a:t>
            </a:r>
            <a:r>
              <a:rPr lang="en-US" baseline="0" dirty="0"/>
              <a:t> however only 28% of patients had enough follow-up to grade late toxicity.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 acute or late grade 4 toxicities were identified.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41 patients, or 26%, experienced acute grade 3 toxicity.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6 patients experienced late grade 3 toxicity.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FF0000"/>
                </a:solidFill>
              </a:rPr>
              <a:t>One patient with late grade 3 anorexia had recorded PEG tube dependence.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25B5-C89A-084A-B72E-718C6F7432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2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rgbClr val="C0D4D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09F4BF-3405-4FC7-AAF8-D2F7073B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34" b="357"/>
          <a:stretch/>
        </p:blipFill>
        <p:spPr>
          <a:xfrm>
            <a:off x="0" y="0"/>
            <a:ext cx="12192000" cy="57757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F8BC48-B0BF-416D-8A97-BA4835384F4B}"/>
              </a:ext>
            </a:extLst>
          </p:cNvPr>
          <p:cNvSpPr/>
          <p:nvPr userDrawn="1"/>
        </p:nvSpPr>
        <p:spPr>
          <a:xfrm>
            <a:off x="0" y="0"/>
            <a:ext cx="12192000" cy="4340506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1C597-7E97-4BFB-98B6-324C3FC73398}"/>
              </a:ext>
            </a:extLst>
          </p:cNvPr>
          <p:cNvSpPr/>
          <p:nvPr userDrawn="1"/>
        </p:nvSpPr>
        <p:spPr>
          <a:xfrm>
            <a:off x="10721340" y="4335780"/>
            <a:ext cx="243840" cy="8001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313801-1581-41F2-9088-583E09996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460975F-A3B2-415D-8FB3-C156800306B2}"/>
              </a:ext>
            </a:extLst>
          </p:cNvPr>
          <p:cNvGrpSpPr/>
          <p:nvPr userDrawn="1"/>
        </p:nvGrpSpPr>
        <p:grpSpPr>
          <a:xfrm>
            <a:off x="709045" y="4703871"/>
            <a:ext cx="1936956" cy="1928298"/>
            <a:chOff x="9910915" y="4669147"/>
            <a:chExt cx="1936956" cy="192829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47234E-50B7-494F-917D-D3EE65F93225}"/>
                </a:ext>
              </a:extLst>
            </p:cNvPr>
            <p:cNvSpPr/>
            <p:nvPr userDrawn="1"/>
          </p:nvSpPr>
          <p:spPr>
            <a:xfrm>
              <a:off x="9910915" y="4670323"/>
              <a:ext cx="1917291" cy="1927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24D107E-70EB-43F6-8048-0268A620C2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9910917" y="4669147"/>
              <a:ext cx="1936954" cy="192829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4DCFAEF-02CD-4BFC-8709-95AC466D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40" y="181659"/>
            <a:ext cx="8911687" cy="742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4D2030B-F485-4280-B793-68970215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0" y="1248697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1840" y="181659"/>
            <a:ext cx="8911687" cy="742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760" y="1248697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75B8E7-8B3E-415D-9DEF-8B767210A3A0}"/>
              </a:ext>
            </a:extLst>
          </p:cNvPr>
          <p:cNvSpPr/>
          <p:nvPr userDrawn="1"/>
        </p:nvSpPr>
        <p:spPr>
          <a:xfrm>
            <a:off x="133350" y="6309360"/>
            <a:ext cx="441960" cy="445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B522C-F499-46CB-810D-01C485B75C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676" y="6309360"/>
            <a:ext cx="442329" cy="4433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v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v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v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v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2B3452-DB0C-4A58-9108-3AC393044310}"/>
              </a:ext>
            </a:extLst>
          </p:cNvPr>
          <p:cNvSpPr txBox="1">
            <a:spLocks/>
          </p:cNvSpPr>
          <p:nvPr/>
        </p:nvSpPr>
        <p:spPr>
          <a:xfrm>
            <a:off x="3590084" y="5095517"/>
            <a:ext cx="8819908" cy="8651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Multi-Center Experience of Proton Beam Therapy in the Treatment of H&amp;N Cancer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BC40A7-F7C1-4171-B1CE-6FE1C4DAB636}"/>
              </a:ext>
            </a:extLst>
          </p:cNvPr>
          <p:cNvSpPr txBox="1">
            <a:spLocks/>
          </p:cNvSpPr>
          <p:nvPr/>
        </p:nvSpPr>
        <p:spPr>
          <a:xfrm>
            <a:off x="3590084" y="5879938"/>
            <a:ext cx="8819908" cy="677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Chicago, October 24, 2017</a:t>
            </a:r>
          </a:p>
        </p:txBody>
      </p:sp>
    </p:spTree>
    <p:extLst>
      <p:ext uri="{BB962C8B-B14F-4D97-AF65-F5344CB8AC3E}">
        <p14:creationId xmlns:p14="http://schemas.microsoft.com/office/powerpoint/2010/main" val="12964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ReRT</a:t>
            </a:r>
            <a:r>
              <a:rPr lang="en-US" dirty="0"/>
              <a:t> Patient Demographics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956211"/>
              </p:ext>
            </p:extLst>
          </p:nvPr>
        </p:nvGraphicFramePr>
        <p:xfrm>
          <a:off x="1574800" y="1262063"/>
          <a:ext cx="8915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</a:t>
                      </a:r>
                      <a:r>
                        <a:rPr lang="en-US" sz="2000" baseline="0" dirty="0"/>
                        <a:t>=74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Sex</a:t>
                      </a:r>
                    </a:p>
                    <a:p>
                      <a:r>
                        <a:rPr lang="en-US" sz="2000" dirty="0"/>
                        <a:t>Male</a:t>
                      </a:r>
                    </a:p>
                    <a:p>
                      <a:r>
                        <a:rPr lang="en-US" sz="20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54</a:t>
                      </a:r>
                    </a:p>
                    <a:p>
                      <a:r>
                        <a:rPr lang="en-US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73</a:t>
                      </a:r>
                    </a:p>
                    <a:p>
                      <a:r>
                        <a:rPr lang="en-US" sz="20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Race</a:t>
                      </a:r>
                    </a:p>
                    <a:p>
                      <a:r>
                        <a:rPr lang="en-US" sz="2000" dirty="0"/>
                        <a:t>White</a:t>
                      </a:r>
                    </a:p>
                    <a:p>
                      <a:r>
                        <a:rPr lang="en-US" sz="2000" dirty="0"/>
                        <a:t>Asian</a:t>
                      </a:r>
                    </a:p>
                    <a:p>
                      <a:r>
                        <a:rPr lang="en-US" sz="2000" dirty="0"/>
                        <a:t>African</a:t>
                      </a:r>
                      <a:r>
                        <a:rPr lang="en-US" sz="2000" baseline="0" dirty="0"/>
                        <a:t> American</a:t>
                      </a:r>
                    </a:p>
                    <a:p>
                      <a:r>
                        <a:rPr lang="en-US" sz="2000" baseline="0" dirty="0"/>
                        <a:t>Unknown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60</a:t>
                      </a:r>
                    </a:p>
                    <a:p>
                      <a:r>
                        <a:rPr lang="en-US" sz="2000" dirty="0"/>
                        <a:t>7</a:t>
                      </a:r>
                    </a:p>
                    <a:p>
                      <a:r>
                        <a:rPr lang="en-US" sz="2000" dirty="0"/>
                        <a:t>5</a:t>
                      </a:r>
                    </a:p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81</a:t>
                      </a:r>
                    </a:p>
                    <a:p>
                      <a:r>
                        <a:rPr lang="en-US" sz="2000" dirty="0"/>
                        <a:t>9.5</a:t>
                      </a:r>
                    </a:p>
                    <a:p>
                      <a:r>
                        <a:rPr lang="en-US" sz="2000" dirty="0"/>
                        <a:t>6.8</a:t>
                      </a:r>
                    </a:p>
                    <a:p>
                      <a:r>
                        <a:rPr lang="en-US" sz="2000" dirty="0"/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Median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 12-85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Tobacco Use</a:t>
                      </a:r>
                    </a:p>
                    <a:p>
                      <a:r>
                        <a:rPr lang="en-US" sz="2000" dirty="0"/>
                        <a:t>Former</a:t>
                      </a:r>
                    </a:p>
                    <a:p>
                      <a:r>
                        <a:rPr lang="en-US" sz="2000" dirty="0"/>
                        <a:t>Never</a:t>
                      </a:r>
                    </a:p>
                    <a:p>
                      <a:r>
                        <a:rPr lang="en-US" sz="20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47</a:t>
                      </a:r>
                    </a:p>
                    <a:p>
                      <a:r>
                        <a:rPr lang="en-US" sz="2000" dirty="0"/>
                        <a:t>18</a:t>
                      </a:r>
                    </a:p>
                    <a:p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63.5</a:t>
                      </a:r>
                    </a:p>
                    <a:p>
                      <a:r>
                        <a:rPr lang="en-US" sz="2000" dirty="0"/>
                        <a:t>24.3</a:t>
                      </a:r>
                    </a:p>
                    <a:p>
                      <a:r>
                        <a:rPr lang="en-US" sz="2000" dirty="0"/>
                        <a:t>12.2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7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909886"/>
              </p:ext>
            </p:extLst>
          </p:nvPr>
        </p:nvGraphicFramePr>
        <p:xfrm>
          <a:off x="1384299" y="253415"/>
          <a:ext cx="9245601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n=74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Tumor Site</a:t>
                      </a:r>
                    </a:p>
                    <a:p>
                      <a:r>
                        <a:rPr lang="en-US" sz="2000" dirty="0"/>
                        <a:t>Oropharynx</a:t>
                      </a:r>
                    </a:p>
                    <a:p>
                      <a:r>
                        <a:rPr lang="en-US" sz="2000" dirty="0"/>
                        <a:t>Nasopharynx</a:t>
                      </a:r>
                    </a:p>
                    <a:p>
                      <a:r>
                        <a:rPr lang="en-US" sz="2000" dirty="0"/>
                        <a:t>Oral</a:t>
                      </a:r>
                      <a:r>
                        <a:rPr lang="en-US" sz="2000" baseline="0" dirty="0"/>
                        <a:t> cavity</a:t>
                      </a:r>
                    </a:p>
                    <a:p>
                      <a:r>
                        <a:rPr lang="en-US" sz="2000" baseline="0" dirty="0"/>
                        <a:t>Sinus/nasal cavity</a:t>
                      </a:r>
                    </a:p>
                    <a:p>
                      <a:r>
                        <a:rPr lang="en-US" sz="2000" baseline="0" dirty="0"/>
                        <a:t>Larynx</a:t>
                      </a:r>
                    </a:p>
                    <a:p>
                      <a:r>
                        <a:rPr lang="en-US" sz="2000" baseline="0" dirty="0"/>
                        <a:t>Salivary gland</a:t>
                      </a:r>
                    </a:p>
                    <a:p>
                      <a:r>
                        <a:rPr lang="en-US" sz="2000" baseline="0" dirty="0"/>
                        <a:t>Hypopharynx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26</a:t>
                      </a:r>
                    </a:p>
                    <a:p>
                      <a:r>
                        <a:rPr lang="en-US" sz="2000" dirty="0"/>
                        <a:t>15</a:t>
                      </a:r>
                    </a:p>
                    <a:p>
                      <a:r>
                        <a:rPr lang="en-US" sz="2000" dirty="0"/>
                        <a:t>11</a:t>
                      </a:r>
                    </a:p>
                    <a:p>
                      <a:r>
                        <a:rPr lang="en-US" sz="2000" dirty="0"/>
                        <a:t>7</a:t>
                      </a:r>
                    </a:p>
                    <a:p>
                      <a:r>
                        <a:rPr lang="en-US" sz="2000" dirty="0"/>
                        <a:t>7</a:t>
                      </a:r>
                    </a:p>
                    <a:p>
                      <a:r>
                        <a:rPr lang="en-US" sz="2000" dirty="0"/>
                        <a:t>5</a:t>
                      </a:r>
                    </a:p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35.1</a:t>
                      </a:r>
                    </a:p>
                    <a:p>
                      <a:r>
                        <a:rPr lang="en-US" sz="2000" dirty="0"/>
                        <a:t>20.3</a:t>
                      </a:r>
                    </a:p>
                    <a:p>
                      <a:r>
                        <a:rPr lang="en-US" sz="2000" dirty="0"/>
                        <a:t>14.9</a:t>
                      </a:r>
                    </a:p>
                    <a:p>
                      <a:r>
                        <a:rPr lang="en-US" sz="2000" dirty="0"/>
                        <a:t>9.5</a:t>
                      </a:r>
                    </a:p>
                    <a:p>
                      <a:r>
                        <a:rPr lang="en-US" sz="2000" dirty="0"/>
                        <a:t>9.5</a:t>
                      </a:r>
                    </a:p>
                    <a:p>
                      <a:r>
                        <a:rPr lang="en-US" sz="2000" dirty="0"/>
                        <a:t>6.8</a:t>
                      </a:r>
                    </a:p>
                    <a:p>
                      <a:r>
                        <a:rPr lang="en-US" sz="20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Histology</a:t>
                      </a:r>
                    </a:p>
                    <a:p>
                      <a:r>
                        <a:rPr lang="en-US" sz="2000" dirty="0"/>
                        <a:t>Squamous</a:t>
                      </a:r>
                      <a:r>
                        <a:rPr lang="en-US" sz="2000" baseline="0" dirty="0"/>
                        <a:t> cell carcinoma</a:t>
                      </a:r>
                    </a:p>
                    <a:p>
                      <a:r>
                        <a:rPr lang="en-US" sz="2000" baseline="0" dirty="0"/>
                        <a:t>Carcinoma NOS</a:t>
                      </a:r>
                    </a:p>
                    <a:p>
                      <a:r>
                        <a:rPr lang="en-US" sz="2000" baseline="0" dirty="0"/>
                        <a:t>Adenocarcinoma</a:t>
                      </a:r>
                    </a:p>
                    <a:p>
                      <a:r>
                        <a:rPr lang="en-US" sz="2000" baseline="0" dirty="0"/>
                        <a:t>Adenoid cystic carcinoma</a:t>
                      </a:r>
                    </a:p>
                    <a:p>
                      <a:r>
                        <a:rPr lang="en-US" sz="2000" baseline="0" dirty="0" err="1"/>
                        <a:t>Mucoepidermoid</a:t>
                      </a:r>
                      <a:endParaRPr lang="en-US" sz="2000" baseline="0" dirty="0"/>
                    </a:p>
                    <a:p>
                      <a:r>
                        <a:rPr lang="en-US" sz="2000" baseline="0" dirty="0"/>
                        <a:t>Unknown</a:t>
                      </a:r>
                    </a:p>
                    <a:p>
                      <a:r>
                        <a:rPr lang="en-US" sz="2000" baseline="0" dirty="0"/>
                        <a:t>Other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54</a:t>
                      </a:r>
                    </a:p>
                    <a:p>
                      <a:r>
                        <a:rPr lang="en-US" sz="2000" dirty="0"/>
                        <a:t>6</a:t>
                      </a:r>
                    </a:p>
                    <a:p>
                      <a:r>
                        <a:rPr lang="en-US" sz="2000" dirty="0"/>
                        <a:t>4</a:t>
                      </a:r>
                    </a:p>
                    <a:p>
                      <a:r>
                        <a:rPr lang="en-US" sz="2000" dirty="0"/>
                        <a:t>4</a:t>
                      </a:r>
                    </a:p>
                    <a:p>
                      <a:r>
                        <a:rPr lang="en-US" sz="2000" dirty="0"/>
                        <a:t>2</a:t>
                      </a:r>
                    </a:p>
                    <a:p>
                      <a:r>
                        <a:rPr lang="en-US" sz="2000" dirty="0"/>
                        <a:t>2</a:t>
                      </a:r>
                    </a:p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73.0</a:t>
                      </a:r>
                    </a:p>
                    <a:p>
                      <a:r>
                        <a:rPr lang="en-US" sz="2000" dirty="0"/>
                        <a:t>8.1</a:t>
                      </a:r>
                    </a:p>
                    <a:p>
                      <a:r>
                        <a:rPr lang="en-US" sz="2000" dirty="0"/>
                        <a:t>5.4</a:t>
                      </a:r>
                    </a:p>
                    <a:p>
                      <a:r>
                        <a:rPr lang="en-US" sz="2000" dirty="0"/>
                        <a:t>5.4</a:t>
                      </a:r>
                    </a:p>
                    <a:p>
                      <a:r>
                        <a:rPr lang="en-US" sz="2000" dirty="0"/>
                        <a:t>2.7</a:t>
                      </a:r>
                    </a:p>
                    <a:p>
                      <a:r>
                        <a:rPr lang="en-US" sz="2000" dirty="0"/>
                        <a:t>2.7</a:t>
                      </a:r>
                    </a:p>
                    <a:p>
                      <a:r>
                        <a:rPr lang="en-US" sz="2000" dirty="0"/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84299" y="5883442"/>
            <a:ext cx="907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OPX patients (n=26): HPV+ (10), HPV- (6), unknown (10)</a:t>
            </a:r>
          </a:p>
        </p:txBody>
      </p:sp>
    </p:spTree>
    <p:extLst>
      <p:ext uri="{BB962C8B-B14F-4D97-AF65-F5344CB8AC3E}">
        <p14:creationId xmlns:p14="http://schemas.microsoft.com/office/powerpoint/2010/main" val="32282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338532"/>
              </p:ext>
            </p:extLst>
          </p:nvPr>
        </p:nvGraphicFramePr>
        <p:xfrm>
          <a:off x="1334885" y="480047"/>
          <a:ext cx="924560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n=74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Stage (AJCC 7</a:t>
                      </a:r>
                      <a:r>
                        <a:rPr lang="en-US" sz="2000" u="sng" baseline="30000" dirty="0"/>
                        <a:t>th</a:t>
                      </a:r>
                      <a:r>
                        <a:rPr lang="en-US" sz="2000" u="sng" dirty="0"/>
                        <a:t> edition)</a:t>
                      </a:r>
                    </a:p>
                    <a:p>
                      <a:r>
                        <a:rPr lang="en-US" sz="2000" dirty="0"/>
                        <a:t>III</a:t>
                      </a:r>
                    </a:p>
                    <a:p>
                      <a:r>
                        <a:rPr lang="en-US" sz="2000" dirty="0"/>
                        <a:t>IVA/B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15</a:t>
                      </a:r>
                    </a:p>
                    <a:p>
                      <a:r>
                        <a:rPr lang="en-US" sz="20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20.3</a:t>
                      </a:r>
                    </a:p>
                    <a:p>
                      <a:r>
                        <a:rPr lang="en-US" sz="2000" dirty="0"/>
                        <a:t>44.6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Concurrent Chemo</a:t>
                      </a:r>
                    </a:p>
                    <a:p>
                      <a:r>
                        <a:rPr lang="en-US" sz="2000" dirty="0"/>
                        <a:t>Yes</a:t>
                      </a:r>
                    </a:p>
                    <a:p>
                      <a:r>
                        <a:rPr lang="en-US" sz="2000" dirty="0"/>
                        <a:t>No</a:t>
                      </a:r>
                    </a:p>
                    <a:p>
                      <a:r>
                        <a:rPr lang="en-US" sz="2000" dirty="0"/>
                        <a:t>Unknown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49</a:t>
                      </a:r>
                    </a:p>
                    <a:p>
                      <a:r>
                        <a:rPr lang="en-US" sz="2000" dirty="0"/>
                        <a:t>24</a:t>
                      </a:r>
                    </a:p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66.2</a:t>
                      </a:r>
                    </a:p>
                    <a:p>
                      <a:r>
                        <a:rPr lang="en-US" sz="2000" dirty="0"/>
                        <a:t>32.4</a:t>
                      </a:r>
                    </a:p>
                    <a:p>
                      <a:r>
                        <a:rPr lang="en-US" sz="2000" dirty="0"/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Median dose Gy</a:t>
                      </a:r>
                      <a:r>
                        <a:rPr lang="en-US" sz="2000" u="sng" baseline="0" dirty="0"/>
                        <a:t>(RBE)</a:t>
                      </a:r>
                      <a:endParaRPr lang="en-US" sz="2000" u="sng" dirty="0"/>
                    </a:p>
                    <a:p>
                      <a:r>
                        <a:rPr lang="en-US" sz="2000" dirty="0"/>
                        <a:t>Proton</a:t>
                      </a:r>
                      <a:r>
                        <a:rPr lang="en-US" sz="2000" baseline="0" dirty="0"/>
                        <a:t> only (95%)</a:t>
                      </a:r>
                    </a:p>
                    <a:p>
                      <a:r>
                        <a:rPr lang="en-US" sz="2000" baseline="0" dirty="0"/>
                        <a:t>Hybrid plan (5%)</a:t>
                      </a:r>
                    </a:p>
                    <a:p>
                      <a:r>
                        <a:rPr lang="en-US" sz="2000" baseline="0" dirty="0"/>
                        <a:t>   Proton boost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66.2</a:t>
                      </a:r>
                    </a:p>
                    <a:p>
                      <a:r>
                        <a:rPr lang="en-US" sz="2000" dirty="0"/>
                        <a:t>68.04</a:t>
                      </a:r>
                    </a:p>
                    <a:p>
                      <a:r>
                        <a:rPr lang="en-US" sz="2000" dirty="0"/>
                        <a:t>30.13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Range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50.16-83.2</a:t>
                      </a:r>
                    </a:p>
                    <a:p>
                      <a:r>
                        <a:rPr lang="en-US" sz="2000" dirty="0"/>
                        <a:t>Range 60.04-73.02</a:t>
                      </a:r>
                    </a:p>
                    <a:p>
                      <a:r>
                        <a:rPr lang="en-US" sz="2000" dirty="0"/>
                        <a:t>Range 20.03-54.05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340" y="5674881"/>
            <a:ext cx="774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B8C9B"/>
                </a:solidFill>
              </a:rPr>
              <a:t>30% of proton only patients treated with PBS</a:t>
            </a:r>
          </a:p>
        </p:txBody>
      </p:sp>
    </p:spTree>
    <p:extLst>
      <p:ext uri="{BB962C8B-B14F-4D97-AF65-F5344CB8AC3E}">
        <p14:creationId xmlns:p14="http://schemas.microsoft.com/office/powerpoint/2010/main" val="338170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ReRT</a:t>
            </a:r>
            <a:r>
              <a:rPr lang="en-US" sz="3200" dirty="0"/>
              <a:t> Acute &amp; Late Grade 3+ Toxicities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263723"/>
              </p:ext>
            </p:extLst>
          </p:nvPr>
        </p:nvGraphicFramePr>
        <p:xfrm>
          <a:off x="1625600" y="1363663"/>
          <a:ext cx="89154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Grade 3 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Acute  Incidence (n=74)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Late Incidence (n=11)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Anorexia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Hoarseness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Skin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Dermatitis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Mucositis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Oral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Dysphagia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Esophagitis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Ear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Xerostomia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</a:t>
                      </a:r>
                      <a:r>
                        <a:rPr lang="en-US" sz="2000" b="1" baseline="0" dirty="0"/>
                        <a:t> # patients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83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740" y="1616759"/>
            <a:ext cx="9352860" cy="2218641"/>
          </a:xfrm>
        </p:spPr>
        <p:txBody>
          <a:bodyPr>
            <a:normAutofit/>
          </a:bodyPr>
          <a:lstStyle/>
          <a:p>
            <a:pPr algn="ctr"/>
            <a:br>
              <a:rPr lang="en-US" sz="4800" dirty="0"/>
            </a:br>
            <a:r>
              <a:rPr lang="en-US" sz="4800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2038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35" y="169628"/>
            <a:ext cx="8911687" cy="742573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Initial Course RT</a:t>
            </a:r>
            <a:br>
              <a:rPr lang="en-US" dirty="0"/>
            </a:br>
            <a:r>
              <a:rPr lang="en-US" dirty="0"/>
              <a:t>	-All patients &amp; plan types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269412"/>
              </p:ext>
            </p:extLst>
          </p:nvPr>
        </p:nvGraphicFramePr>
        <p:xfrm>
          <a:off x="1447800" y="1643063"/>
          <a:ext cx="5349240" cy="2743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1-year (%)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LC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97.8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91.5-99.5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DM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7.7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3.5-14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OS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95.2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88.7-98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PFS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86.3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77.8-91.8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DMFS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92.2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84.7-96.1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4812632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Median follow-up 12 months (range 1-60)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84930"/>
              </p:ext>
            </p:extLst>
          </p:nvPr>
        </p:nvGraphicFramePr>
        <p:xfrm>
          <a:off x="6797040" y="1643063"/>
          <a:ext cx="3566160" cy="2743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2-years (%)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94.5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85.4-98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11.7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5.6-20.4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84.1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73-90.9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76.6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65.1-84.7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87.7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77-93.6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4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Course RT </a:t>
            </a:r>
            <a:br>
              <a:rPr lang="en-US" dirty="0"/>
            </a:br>
            <a:r>
              <a:rPr lang="en-US" dirty="0"/>
              <a:t>-Proton vs. Hybrid Plans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533893"/>
              </p:ext>
            </p:extLst>
          </p:nvPr>
        </p:nvGraphicFramePr>
        <p:xfrm>
          <a:off x="1128170" y="1674216"/>
          <a:ext cx="5179058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9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1-year (%)</a:t>
                      </a:r>
                    </a:p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Proton</a:t>
                      </a:r>
                      <a:r>
                        <a:rPr lang="en-US" sz="2400" baseline="0" dirty="0">
                          <a:solidFill>
                            <a:srgbClr val="FFFFFF"/>
                          </a:solidFill>
                        </a:rPr>
                        <a:t> Only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Hybrid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LC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97.3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100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DM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5.7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15.1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OS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97.5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86.4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PFS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90.4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71.2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DMFS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94.3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83.6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8170" y="5529588"/>
            <a:ext cx="9435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Median total dose: proton 66 Gy(RBE) and hybrid 70 Gy(RBE)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Median proton boost dose: 20 Gy(RBE)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495654"/>
              </p:ext>
            </p:extLst>
          </p:nvPr>
        </p:nvGraphicFramePr>
        <p:xfrm>
          <a:off x="6307228" y="1674216"/>
          <a:ext cx="3868857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2-years (%)</a:t>
                      </a:r>
                    </a:p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Proton Only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Hybrid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94.6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93.8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11.1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15.1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84.5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81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79.1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65.7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88.4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83.6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00494"/>
              </p:ext>
            </p:extLst>
          </p:nvPr>
        </p:nvGraphicFramePr>
        <p:xfrm>
          <a:off x="10176085" y="1674216"/>
          <a:ext cx="1340526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p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</a:rPr>
                        <a:t>-value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0.83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0.32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0.92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0.23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0.25</a:t>
                      </a:r>
                    </a:p>
                  </a:txBody>
                  <a:tcPr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ReRT</a:t>
            </a:r>
            <a:r>
              <a:rPr lang="en-US" dirty="0"/>
              <a:t> Course</a:t>
            </a:r>
            <a:br>
              <a:rPr lang="en-US" dirty="0"/>
            </a:br>
            <a:r>
              <a:rPr lang="en-US" dirty="0"/>
              <a:t>-All patients and plan types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417108"/>
              </p:ext>
            </p:extLst>
          </p:nvPr>
        </p:nvGraphicFramePr>
        <p:xfrm>
          <a:off x="1346200" y="1872331"/>
          <a:ext cx="5349240" cy="2743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1-year (%)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LC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69.7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48.7-83.5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DM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17.9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8.6-30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OS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57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41.1-70.1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PFS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36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22.4-49.7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FFFF"/>
                          </a:solidFill>
                        </a:rPr>
                        <a:t>DMFS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78.6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solidFill>
                            <a:srgbClr val="FFFFFF"/>
                          </a:solidFill>
                        </a:rPr>
                        <a:t>61.7-37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46200" y="510196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Median follow-up 7 months (range 1-45)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734850"/>
              </p:ext>
            </p:extLst>
          </p:nvPr>
        </p:nvGraphicFramePr>
        <p:xfrm>
          <a:off x="6695440" y="1872331"/>
          <a:ext cx="3566160" cy="2743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2-years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</a:rPr>
                        <a:t> (%)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61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35.8-78.8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25.1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12.5-39.9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57 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41.1-70.1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19.7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8.6-34.2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63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</a:rPr>
                        <a:t>37-80.7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6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ReRT</a:t>
            </a:r>
            <a:r>
              <a:rPr lang="en-US" sz="2800" dirty="0"/>
              <a:t>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86921"/>
              </p:ext>
            </p:extLst>
          </p:nvPr>
        </p:nvGraphicFramePr>
        <p:xfrm>
          <a:off x="603420" y="1071647"/>
          <a:ext cx="11095688" cy="373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7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986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Median </a:t>
                      </a:r>
                    </a:p>
                    <a:p>
                      <a:r>
                        <a:rPr lang="en-US" sz="2000" dirty="0"/>
                        <a:t>f/u (</a:t>
                      </a:r>
                      <a:r>
                        <a:rPr lang="en-US" sz="2000" dirty="0" err="1"/>
                        <a:t>mo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LC-1yr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OS-1yr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LC-2yr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OS-2yr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Acute</a:t>
                      </a:r>
                      <a:r>
                        <a:rPr lang="en-US" sz="2000" baseline="0" dirty="0"/>
                        <a:t> G3+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Late </a:t>
                      </a:r>
                    </a:p>
                    <a:p>
                      <a:r>
                        <a:rPr lang="en-US" sz="2000" dirty="0"/>
                        <a:t>G3+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283">
                <a:tc>
                  <a:txBody>
                    <a:bodyPr/>
                    <a:lstStyle/>
                    <a:p>
                      <a:r>
                        <a:rPr lang="en-US" sz="2000" dirty="0"/>
                        <a:t>MacDonald</a:t>
                      </a:r>
                      <a:r>
                        <a:rPr lang="en-US" sz="2000" baseline="30000" dirty="0"/>
                        <a:t>1</a:t>
                      </a:r>
                      <a:r>
                        <a:rPr lang="en-US" sz="2000" dirty="0"/>
                        <a:t> (n=61)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98">
                <a:tc>
                  <a:txBody>
                    <a:bodyPr/>
                    <a:lstStyle/>
                    <a:p>
                      <a:r>
                        <a:rPr lang="en-US" sz="2000" dirty="0"/>
                        <a:t>Romesser</a:t>
                      </a:r>
                      <a:r>
                        <a:rPr lang="en-US" sz="2000" baseline="30000" dirty="0"/>
                        <a:t>2</a:t>
                      </a:r>
                      <a:r>
                        <a:rPr lang="en-US" sz="2000" dirty="0"/>
                        <a:t> (n=92)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~50%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~45%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&lt;30%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&lt;20%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98">
                <a:tc>
                  <a:txBody>
                    <a:bodyPr/>
                    <a:lstStyle/>
                    <a:p>
                      <a:r>
                        <a:rPr lang="en-US" sz="2000" dirty="0"/>
                        <a:t>Phan</a:t>
                      </a:r>
                      <a:r>
                        <a:rPr lang="en-US" sz="2000" baseline="30000" dirty="0"/>
                        <a:t>3</a:t>
                      </a:r>
                      <a:r>
                        <a:rPr lang="en-US" sz="2000" dirty="0"/>
                        <a:t> (n=60)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81% (LRC)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73% (LRC)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98">
                <a:tc>
                  <a:txBody>
                    <a:bodyPr/>
                    <a:lstStyle/>
                    <a:p>
                      <a:r>
                        <a:rPr lang="en-US" sz="2000" dirty="0"/>
                        <a:t>Current</a:t>
                      </a:r>
                      <a:r>
                        <a:rPr lang="en-US" sz="2000" baseline="0" dirty="0"/>
                        <a:t> study</a:t>
                      </a:r>
                      <a:r>
                        <a:rPr lang="en-US" sz="2000" dirty="0"/>
                        <a:t> (n=74)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1739" y="4992883"/>
            <a:ext cx="10651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Emory and Indiana University</a:t>
            </a:r>
          </a:p>
          <a:p>
            <a:r>
              <a:rPr lang="en-US" baseline="30000" dirty="0"/>
              <a:t>2</a:t>
            </a:r>
            <a:r>
              <a:rPr lang="en-US" dirty="0"/>
              <a:t>MSK, </a:t>
            </a:r>
            <a:r>
              <a:rPr lang="en-US" dirty="0" err="1"/>
              <a:t>ProCure</a:t>
            </a:r>
            <a:r>
              <a:rPr lang="en-US" dirty="0"/>
              <a:t> NJ, Montefiore Medical Center, Northwestern</a:t>
            </a:r>
          </a:p>
          <a:p>
            <a:r>
              <a:rPr lang="en-US" baseline="30000" dirty="0"/>
              <a:t>3</a:t>
            </a:r>
            <a:r>
              <a:rPr lang="en-US" dirty="0"/>
              <a:t>MD Anderson, Mayo AZ, University of Cincinnati </a:t>
            </a:r>
          </a:p>
          <a:p>
            <a:r>
              <a:rPr lang="en-US" baseline="30000" dirty="0"/>
              <a:t>*</a:t>
            </a:r>
            <a:r>
              <a:rPr lang="en-US" dirty="0"/>
              <a:t>only 15% of patients with enough follow-up to grade late toxicity</a:t>
            </a:r>
            <a:endParaRPr lang="en-US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7192017" y="795574"/>
            <a:ext cx="2172907" cy="4222662"/>
          </a:xfrm>
          <a:prstGeom prst="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Oropharynx (Initial Course)</a:t>
            </a:r>
            <a:br>
              <a:rPr lang="en-US" dirty="0"/>
            </a:br>
            <a:r>
              <a:rPr lang="en-US" dirty="0"/>
              <a:t>-All plan types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617370"/>
              </p:ext>
            </p:extLst>
          </p:nvPr>
        </p:nvGraphicFramePr>
        <p:xfrm>
          <a:off x="1346200" y="2112963"/>
          <a:ext cx="5349240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n=28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1-year (%)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LC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96.3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76.5-99.5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PFS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79.3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43.4-93.8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23947"/>
              </p:ext>
            </p:extLst>
          </p:nvPr>
        </p:nvGraphicFramePr>
        <p:xfrm>
          <a:off x="6695440" y="2112963"/>
          <a:ext cx="3566160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2-years (%)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96.3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76.5-99.5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79.3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43.4-93.8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46200" y="4299497"/>
            <a:ext cx="787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75% proton only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25% hybrid plans</a:t>
            </a:r>
          </a:p>
        </p:txBody>
      </p:sp>
    </p:spTree>
    <p:extLst>
      <p:ext uri="{BB962C8B-B14F-4D97-AF65-F5344CB8AC3E}">
        <p14:creationId xmlns:p14="http://schemas.microsoft.com/office/powerpoint/2010/main" val="116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Katarina </a:t>
            </a:r>
            <a:r>
              <a:rPr lang="en-US" dirty="0" err="1"/>
              <a:t>Petras</a:t>
            </a:r>
            <a:r>
              <a:rPr lang="en-US" dirty="0"/>
              <a:t>, MD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dirty="0"/>
              <a:t>Michelle Gentile, MD, PhD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dirty="0"/>
              <a:t>John Chang, MD</a:t>
            </a:r>
          </a:p>
          <a:p>
            <a:pPr lvl="1"/>
            <a:r>
              <a:rPr lang="en-US" dirty="0"/>
              <a:t>None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Oropharynx (Initial Course RT)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00055"/>
              </p:ext>
            </p:extLst>
          </p:nvPr>
        </p:nvGraphicFramePr>
        <p:xfrm>
          <a:off x="1988794" y="1311684"/>
          <a:ext cx="5349240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1-year (%)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LC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95.8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73.9-99.4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PFS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83.9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43.2-96.4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914276"/>
              </p:ext>
            </p:extLst>
          </p:nvPr>
        </p:nvGraphicFramePr>
        <p:xfrm>
          <a:off x="1988794" y="3706093"/>
          <a:ext cx="5349240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1-year(%)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LC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PFS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NA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3060" y="1311684"/>
            <a:ext cx="1319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HPV+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n=25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060" y="3706093"/>
            <a:ext cx="1319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HPV-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n=3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81332"/>
              </p:ext>
            </p:extLst>
          </p:nvPr>
        </p:nvGraphicFramePr>
        <p:xfrm>
          <a:off x="7338034" y="1311684"/>
          <a:ext cx="3566160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2-years (%)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95.8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73.9-99.4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83.9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43.2-96.4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451915"/>
              </p:ext>
            </p:extLst>
          </p:nvPr>
        </p:nvGraphicFramePr>
        <p:xfrm>
          <a:off x="7338034" y="3706093"/>
          <a:ext cx="3566160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2-years (%)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95% CI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NA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60" y="1248696"/>
            <a:ext cx="10923064" cy="464003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Heterogeneous patient population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Limited long-term follow-up 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Clinical outcomes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Late toxicity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Different median dose between proton only and hybrid plans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Logistical challenges of proton beam therapy?</a:t>
            </a:r>
          </a:p>
        </p:txBody>
      </p:sp>
    </p:spTree>
    <p:extLst>
      <p:ext uri="{BB962C8B-B14F-4D97-AF65-F5344CB8AC3E}">
        <p14:creationId xmlns:p14="http://schemas.microsoft.com/office/powerpoint/2010/main" val="1623695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13D2-71D4-47FD-83C0-F2F10CCC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0" y="1210596"/>
            <a:ext cx="10248440" cy="473300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Proton therapy provides good local control for initial course RT patients with H&amp;N cancer (limited follow-up)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It appears to be a safe and effective treatment modality in previously irradiated patients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Our analysis showed minimal late grade 3 toxicity and no late grade 4 toxicity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Future directions: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Complete QA of large data set from multiple centers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Verify as much high-grade late toxicity as possible</a:t>
            </a:r>
          </a:p>
        </p:txBody>
      </p:sp>
    </p:spTree>
    <p:extLst>
      <p:ext uri="{BB962C8B-B14F-4D97-AF65-F5344CB8AC3E}">
        <p14:creationId xmlns:p14="http://schemas.microsoft.com/office/powerpoint/2010/main" val="30978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13D2-71D4-47FD-83C0-F2F10CCC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0" y="1248696"/>
            <a:ext cx="11093752" cy="5030183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800"/>
              </a:spcBef>
            </a:pPr>
            <a:r>
              <a:rPr lang="en-US" sz="4400" dirty="0"/>
              <a:t>Dr. Michelle Gentile &amp; Dr. John Chang</a:t>
            </a:r>
          </a:p>
          <a:p>
            <a:pPr>
              <a:spcBef>
                <a:spcPts val="1800"/>
              </a:spcBef>
            </a:pPr>
            <a:r>
              <a:rPr lang="en-US" sz="4400" dirty="0"/>
              <a:t>Irene </a:t>
            </a:r>
            <a:r>
              <a:rPr lang="en-US" sz="4400" dirty="0" err="1"/>
              <a:t>Helenowski</a:t>
            </a:r>
            <a:r>
              <a:rPr lang="en-US" sz="4400" dirty="0"/>
              <a:t>, PhD</a:t>
            </a:r>
          </a:p>
          <a:p>
            <a:pPr>
              <a:spcBef>
                <a:spcPts val="1800"/>
              </a:spcBef>
            </a:pPr>
            <a:r>
              <a:rPr lang="en-US" sz="4400" dirty="0"/>
              <a:t>All participating patients &amp; their families</a:t>
            </a:r>
          </a:p>
          <a:p>
            <a:pPr>
              <a:spcBef>
                <a:spcPts val="1800"/>
              </a:spcBef>
            </a:pPr>
            <a:r>
              <a:rPr lang="en-US" sz="4400" dirty="0"/>
              <a:t>All contributing proton centers &amp; staff</a:t>
            </a:r>
          </a:p>
          <a:p>
            <a:pPr lvl="1"/>
            <a:r>
              <a:rPr lang="en-US" sz="4400" dirty="0"/>
              <a:t>Dr. Carlos Vargas (PCG Study Chair)</a:t>
            </a:r>
          </a:p>
          <a:p>
            <a:pPr lvl="1"/>
            <a:r>
              <a:rPr lang="en-US" sz="4400" dirty="0"/>
              <a:t>Dr. Gary Larson (OKC)</a:t>
            </a:r>
          </a:p>
          <a:p>
            <a:pPr lvl="1"/>
            <a:r>
              <a:rPr lang="en-US" sz="4400" dirty="0"/>
              <a:t>Dr. William </a:t>
            </a:r>
            <a:r>
              <a:rPr lang="en-US" sz="4400" dirty="0" err="1"/>
              <a:t>Hartsell</a:t>
            </a:r>
            <a:r>
              <a:rPr lang="en-US" sz="4400" dirty="0"/>
              <a:t> (CHI)</a:t>
            </a:r>
          </a:p>
          <a:p>
            <a:pPr lvl="1"/>
            <a:r>
              <a:rPr lang="en-US" sz="4400" dirty="0"/>
              <a:t>Dr. Henry Tsai (NJ)</a:t>
            </a:r>
          </a:p>
          <a:p>
            <a:pPr lvl="1"/>
            <a:r>
              <a:rPr lang="en-US" sz="4400" dirty="0"/>
              <a:t>Dr. George </a:t>
            </a:r>
            <a:r>
              <a:rPr lang="en-US" sz="4400" dirty="0" err="1"/>
              <a:t>Laramore</a:t>
            </a:r>
            <a:r>
              <a:rPr lang="en-US" sz="4400" dirty="0"/>
              <a:t> (UW)</a:t>
            </a:r>
          </a:p>
          <a:p>
            <a:pPr lvl="1"/>
            <a:r>
              <a:rPr lang="en-US" sz="4400" dirty="0"/>
              <a:t>Dr. Carl Rossi (Scripps)</a:t>
            </a:r>
          </a:p>
          <a:p>
            <a:pPr lvl="1"/>
            <a:r>
              <a:rPr lang="en-US" sz="4400" dirty="0"/>
              <a:t>Dr. Lane Rosen (Willis-Knighton)</a:t>
            </a:r>
          </a:p>
          <a:p>
            <a:pPr lvl="1"/>
            <a:r>
              <a:rPr lang="en-US" sz="4400" dirty="0"/>
              <a:t>Dr. </a:t>
            </a:r>
            <a:r>
              <a:rPr lang="en-US" sz="4400" dirty="0" err="1"/>
              <a:t>Shahed</a:t>
            </a:r>
            <a:r>
              <a:rPr lang="en-US" sz="4400" dirty="0"/>
              <a:t> </a:t>
            </a:r>
            <a:r>
              <a:rPr lang="en-US" sz="4400" dirty="0" err="1"/>
              <a:t>Badiyan</a:t>
            </a:r>
            <a:r>
              <a:rPr lang="en-US" sz="4400" dirty="0"/>
              <a:t> (Maryland)</a:t>
            </a:r>
          </a:p>
          <a:p>
            <a:pPr>
              <a:spcBef>
                <a:spcPts val="18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3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60" y="1075056"/>
            <a:ext cx="6113332" cy="4584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030668" y="5810880"/>
            <a:ext cx="831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Sólheimajökull</a:t>
            </a:r>
            <a:r>
              <a:rPr lang="en-US" sz="2800" b="1" dirty="0"/>
              <a:t> Glacier, Iceland</a:t>
            </a:r>
          </a:p>
        </p:txBody>
      </p:sp>
    </p:spTree>
    <p:extLst>
      <p:ext uri="{BB962C8B-B14F-4D97-AF65-F5344CB8AC3E}">
        <p14:creationId xmlns:p14="http://schemas.microsoft.com/office/powerpoint/2010/main" val="361045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13D2-71D4-47FD-83C0-F2F10CCC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0" y="1248696"/>
            <a:ext cx="10616740" cy="464410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Proton therapy is becoming a more widely available &amp; applied treatment modality in H&amp;N cancer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The physical properties of protons make them aptly suited in the treatment of H&amp;N cancer given improved conformality and superior dose distribution, potentially improving the therapeutic ratio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As the incidence of cancers with expected excellent prognosis increases (</a:t>
            </a:r>
            <a:r>
              <a:rPr lang="en-US" sz="2400" dirty="0" err="1"/>
              <a:t>ie</a:t>
            </a:r>
            <a:r>
              <a:rPr lang="en-US" sz="2400" dirty="0"/>
              <a:t>: HPV+ OPX tumors), these patients are most at risk for late treatment-related toxicities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Further investigation is needed into the safety and efficacy of proton therapy in H&amp;N cancer</a:t>
            </a:r>
          </a:p>
        </p:txBody>
      </p:sp>
    </p:spTree>
    <p:extLst>
      <p:ext uri="{BB962C8B-B14F-4D97-AF65-F5344CB8AC3E}">
        <p14:creationId xmlns:p14="http://schemas.microsoft.com/office/powerpoint/2010/main" val="39516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FE74-75D9-49DE-9D7F-173CA79C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13D2-71D4-47FD-83C0-F2F10CCC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0" y="1248697"/>
            <a:ext cx="10692940" cy="489738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Prospectively collected clinical data from 8 different proton centers around the U.S.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Northwestern, </a:t>
            </a:r>
            <a:r>
              <a:rPr lang="en-US" sz="2400" dirty="0" err="1"/>
              <a:t>ProCure</a:t>
            </a:r>
            <a:r>
              <a:rPr lang="en-US" sz="2400" dirty="0"/>
              <a:t> OKC, </a:t>
            </a:r>
            <a:r>
              <a:rPr lang="en-US" sz="2400" dirty="0" err="1"/>
              <a:t>ProCure</a:t>
            </a:r>
            <a:r>
              <a:rPr lang="en-US" sz="2400" dirty="0"/>
              <a:t> NJ, Willis-Knighton 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SCCA Proton Center, Scripps, Mayo AZ, Maryland Proton Center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Proton Collaborative Group Registry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Patients were treated for H&amp;N cancer of adult histology in either the initial or retreatment setting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RT delivered starting in 2010 – 2017 </a:t>
            </a:r>
          </a:p>
        </p:txBody>
      </p:sp>
    </p:spTree>
    <p:extLst>
      <p:ext uri="{BB962C8B-B14F-4D97-AF65-F5344CB8AC3E}">
        <p14:creationId xmlns:p14="http://schemas.microsoft.com/office/powerpoint/2010/main" val="29278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59" y="1248697"/>
            <a:ext cx="11011777" cy="3886200"/>
          </a:xfrm>
        </p:spPr>
        <p:txBody>
          <a:bodyPr>
            <a:noAutofit/>
          </a:bodyPr>
          <a:lstStyle/>
          <a:p>
            <a:r>
              <a:rPr lang="en-US" sz="2400" dirty="0"/>
              <a:t>Started with a large data set of 512 patients (4/8 centers)</a:t>
            </a:r>
          </a:p>
          <a:p>
            <a:r>
              <a:rPr lang="en-US" sz="2400" dirty="0"/>
              <a:t>After exclusions, 230 patients included in current analysis</a:t>
            </a:r>
          </a:p>
          <a:p>
            <a:r>
              <a:rPr lang="en-US" sz="2400" dirty="0"/>
              <a:t>Most common exclusions (for current analysis) were:</a:t>
            </a:r>
          </a:p>
          <a:p>
            <a:pPr lvl="1"/>
            <a:r>
              <a:rPr lang="en-US" sz="2200" dirty="0"/>
              <a:t>Data uncertainty (site, stage, dose)</a:t>
            </a:r>
          </a:p>
          <a:p>
            <a:pPr lvl="1"/>
            <a:r>
              <a:rPr lang="en-US" sz="2200" dirty="0"/>
              <a:t>Histology (lymphoma, sarcoma, skin primary, or benign)</a:t>
            </a:r>
          </a:p>
          <a:p>
            <a:pPr lvl="1"/>
            <a:r>
              <a:rPr lang="en-US" sz="2200" dirty="0"/>
              <a:t>IMRT only</a:t>
            </a:r>
          </a:p>
          <a:p>
            <a:pPr lvl="1"/>
            <a:r>
              <a:rPr lang="en-US" sz="2200" dirty="0"/>
              <a:t>Palliative intent</a:t>
            </a:r>
          </a:p>
          <a:p>
            <a:pPr lvl="1"/>
            <a:r>
              <a:rPr lang="en-US" sz="2200" dirty="0"/>
              <a:t>No follow-up data (required a minimum of 1 follow-up visit)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31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Course RT Patient Demographics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640972"/>
              </p:ext>
            </p:extLst>
          </p:nvPr>
        </p:nvGraphicFramePr>
        <p:xfrm>
          <a:off x="1600200" y="1109663"/>
          <a:ext cx="89154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n=156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Sex</a:t>
                      </a:r>
                    </a:p>
                    <a:p>
                      <a:r>
                        <a:rPr lang="en-US" sz="2000" dirty="0"/>
                        <a:t>Male</a:t>
                      </a:r>
                    </a:p>
                    <a:p>
                      <a:r>
                        <a:rPr lang="en-US" sz="20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99</a:t>
                      </a:r>
                    </a:p>
                    <a:p>
                      <a:r>
                        <a:rPr lang="en-US" sz="20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63.5</a:t>
                      </a:r>
                    </a:p>
                    <a:p>
                      <a:r>
                        <a:rPr lang="en-US" sz="2000" dirty="0"/>
                        <a:t>36.5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Race</a:t>
                      </a:r>
                    </a:p>
                    <a:p>
                      <a:r>
                        <a:rPr lang="en-US" sz="2000" dirty="0"/>
                        <a:t>White</a:t>
                      </a:r>
                    </a:p>
                    <a:p>
                      <a:r>
                        <a:rPr lang="en-US" sz="2000" dirty="0"/>
                        <a:t>Asian</a:t>
                      </a:r>
                    </a:p>
                    <a:p>
                      <a:r>
                        <a:rPr lang="en-US" sz="2000" dirty="0"/>
                        <a:t>African</a:t>
                      </a:r>
                      <a:r>
                        <a:rPr lang="en-US" sz="2000" baseline="0" dirty="0"/>
                        <a:t> American</a:t>
                      </a:r>
                    </a:p>
                    <a:p>
                      <a:r>
                        <a:rPr lang="en-US" sz="2000" baseline="0" dirty="0"/>
                        <a:t>Native American</a:t>
                      </a:r>
                    </a:p>
                    <a:p>
                      <a:r>
                        <a:rPr lang="en-US" sz="2000" baseline="0" dirty="0"/>
                        <a:t>Unknown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129</a:t>
                      </a:r>
                    </a:p>
                    <a:p>
                      <a:r>
                        <a:rPr lang="en-US" sz="2000" dirty="0"/>
                        <a:t>14</a:t>
                      </a:r>
                    </a:p>
                    <a:p>
                      <a:r>
                        <a:rPr lang="en-US" sz="2000" dirty="0"/>
                        <a:t>8</a:t>
                      </a:r>
                    </a:p>
                    <a:p>
                      <a:r>
                        <a:rPr lang="en-US" sz="2000" dirty="0"/>
                        <a:t>3</a:t>
                      </a:r>
                    </a:p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82.7</a:t>
                      </a:r>
                    </a:p>
                    <a:p>
                      <a:r>
                        <a:rPr lang="en-US" sz="2000" dirty="0"/>
                        <a:t>9</a:t>
                      </a:r>
                    </a:p>
                    <a:p>
                      <a:r>
                        <a:rPr lang="en-US" sz="2000" dirty="0"/>
                        <a:t>5.1</a:t>
                      </a:r>
                    </a:p>
                    <a:p>
                      <a:r>
                        <a:rPr lang="en-US" sz="2000" dirty="0"/>
                        <a:t>1.9</a:t>
                      </a:r>
                    </a:p>
                    <a:p>
                      <a:r>
                        <a:rPr lang="en-US" sz="2000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Median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 8-91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u="sng" dirty="0"/>
                        <a:t>Tobacco Use</a:t>
                      </a:r>
                    </a:p>
                    <a:p>
                      <a:r>
                        <a:rPr lang="en-US" sz="2000" dirty="0"/>
                        <a:t>Former</a:t>
                      </a:r>
                    </a:p>
                    <a:p>
                      <a:r>
                        <a:rPr lang="en-US" sz="2000" dirty="0"/>
                        <a:t>Never</a:t>
                      </a:r>
                    </a:p>
                    <a:p>
                      <a:r>
                        <a:rPr lang="en-US" sz="20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63</a:t>
                      </a:r>
                    </a:p>
                    <a:p>
                      <a:r>
                        <a:rPr lang="en-US" sz="2000" dirty="0"/>
                        <a:t>82</a:t>
                      </a:r>
                    </a:p>
                    <a:p>
                      <a:r>
                        <a:rPr lang="en-US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US" sz="2000" dirty="0"/>
                        <a:t>40.4</a:t>
                      </a:r>
                    </a:p>
                    <a:p>
                      <a:r>
                        <a:rPr lang="en-US" sz="2000" dirty="0"/>
                        <a:t>52.6</a:t>
                      </a:r>
                    </a:p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4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323238"/>
              </p:ext>
            </p:extLst>
          </p:nvPr>
        </p:nvGraphicFramePr>
        <p:xfrm>
          <a:off x="1396999" y="411163"/>
          <a:ext cx="9245601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n=156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sng" dirty="0"/>
                        <a:t>Tumor Site</a:t>
                      </a:r>
                    </a:p>
                    <a:p>
                      <a:r>
                        <a:rPr lang="en-US" sz="1800" u="none" dirty="0"/>
                        <a:t>Salivary</a:t>
                      </a:r>
                      <a:r>
                        <a:rPr lang="en-US" sz="1800" u="none" baseline="0" dirty="0"/>
                        <a:t> gland</a:t>
                      </a:r>
                      <a:endParaRPr lang="en-US" sz="1800" u="none" dirty="0"/>
                    </a:p>
                    <a:p>
                      <a:r>
                        <a:rPr lang="en-US" sz="1800" baseline="0" dirty="0"/>
                        <a:t>Sinus/nasal cavity</a:t>
                      </a:r>
                    </a:p>
                    <a:p>
                      <a:r>
                        <a:rPr lang="en-US" sz="1800" baseline="0" dirty="0"/>
                        <a:t>Oropharynx</a:t>
                      </a:r>
                    </a:p>
                    <a:p>
                      <a:r>
                        <a:rPr lang="en-US" sz="1800" baseline="0" dirty="0"/>
                        <a:t>Oral cavity</a:t>
                      </a:r>
                    </a:p>
                    <a:p>
                      <a:r>
                        <a:rPr lang="en-US" sz="1800" baseline="0" dirty="0"/>
                        <a:t>Nasopharynx</a:t>
                      </a:r>
                    </a:p>
                    <a:p>
                      <a:r>
                        <a:rPr lang="en-US" sz="1800" baseline="0" dirty="0"/>
                        <a:t>Larynx</a:t>
                      </a:r>
                    </a:p>
                    <a:p>
                      <a:r>
                        <a:rPr lang="en-US" sz="1800" baseline="0" dirty="0"/>
                        <a:t>Hypopharynx</a:t>
                      </a:r>
                    </a:p>
                    <a:p>
                      <a:r>
                        <a:rPr lang="en-US" sz="1800" baseline="0" dirty="0"/>
                        <a:t>Unknown 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47</a:t>
                      </a:r>
                    </a:p>
                    <a:p>
                      <a:r>
                        <a:rPr lang="en-US" sz="1800" dirty="0"/>
                        <a:t>42</a:t>
                      </a:r>
                    </a:p>
                    <a:p>
                      <a:r>
                        <a:rPr lang="en-US" sz="1800" dirty="0"/>
                        <a:t>32</a:t>
                      </a:r>
                    </a:p>
                    <a:p>
                      <a:r>
                        <a:rPr lang="en-US" sz="1800" dirty="0"/>
                        <a:t>21</a:t>
                      </a:r>
                    </a:p>
                    <a:p>
                      <a:r>
                        <a:rPr lang="en-US" sz="1800" dirty="0"/>
                        <a:t>9</a:t>
                      </a:r>
                    </a:p>
                    <a:p>
                      <a:r>
                        <a:rPr lang="en-US" sz="1800" dirty="0"/>
                        <a:t>2</a:t>
                      </a:r>
                    </a:p>
                    <a:p>
                      <a:r>
                        <a:rPr lang="en-US" sz="1800" dirty="0"/>
                        <a:t>2</a:t>
                      </a:r>
                    </a:p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30.1</a:t>
                      </a:r>
                    </a:p>
                    <a:p>
                      <a:r>
                        <a:rPr lang="en-US" sz="1800" dirty="0"/>
                        <a:t>26.9</a:t>
                      </a:r>
                    </a:p>
                    <a:p>
                      <a:r>
                        <a:rPr lang="en-US" sz="1800" dirty="0"/>
                        <a:t>20.5</a:t>
                      </a:r>
                    </a:p>
                    <a:p>
                      <a:r>
                        <a:rPr lang="en-US" sz="1800" dirty="0"/>
                        <a:t>13.5</a:t>
                      </a:r>
                    </a:p>
                    <a:p>
                      <a:r>
                        <a:rPr lang="en-US" sz="1800" dirty="0"/>
                        <a:t>5.8</a:t>
                      </a:r>
                    </a:p>
                    <a:p>
                      <a:r>
                        <a:rPr lang="en-US" sz="1800" dirty="0"/>
                        <a:t>1.3</a:t>
                      </a:r>
                    </a:p>
                    <a:p>
                      <a:r>
                        <a:rPr lang="en-US" sz="1800" dirty="0"/>
                        <a:t>1.3</a:t>
                      </a:r>
                    </a:p>
                    <a:p>
                      <a:r>
                        <a:rPr lang="en-US" sz="18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sng" dirty="0"/>
                        <a:t>Histology</a:t>
                      </a:r>
                    </a:p>
                    <a:p>
                      <a:r>
                        <a:rPr lang="en-US" sz="1800" u="none" dirty="0"/>
                        <a:t>Squamous</a:t>
                      </a:r>
                      <a:r>
                        <a:rPr lang="en-US" sz="1800" u="none" baseline="0" dirty="0"/>
                        <a:t> cell carcinoma</a:t>
                      </a:r>
                    </a:p>
                    <a:p>
                      <a:r>
                        <a:rPr lang="en-US" sz="1800" u="none" baseline="0" dirty="0"/>
                        <a:t>Adenoid cystic</a:t>
                      </a:r>
                    </a:p>
                    <a:p>
                      <a:r>
                        <a:rPr lang="en-US" sz="1800" u="none" baseline="0" dirty="0" err="1"/>
                        <a:t>Mucoepidermoid</a:t>
                      </a:r>
                      <a:endParaRPr lang="en-US" sz="1800" u="none" baseline="0" dirty="0"/>
                    </a:p>
                    <a:p>
                      <a:r>
                        <a:rPr lang="en-US" sz="1800" u="none" baseline="0" dirty="0"/>
                        <a:t>Carcinoma NOS</a:t>
                      </a:r>
                    </a:p>
                    <a:p>
                      <a:r>
                        <a:rPr lang="en-US" sz="1800" u="none" dirty="0" err="1"/>
                        <a:t>Esthesioneuroblastoma</a:t>
                      </a:r>
                      <a:endParaRPr lang="en-US" sz="1800" u="none" dirty="0"/>
                    </a:p>
                    <a:p>
                      <a:r>
                        <a:rPr lang="en-US" sz="1800" u="none" dirty="0"/>
                        <a:t>Unknown</a:t>
                      </a:r>
                    </a:p>
                    <a:p>
                      <a:r>
                        <a:rPr lang="en-US" sz="1800" u="none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65</a:t>
                      </a:r>
                    </a:p>
                    <a:p>
                      <a:r>
                        <a:rPr lang="en-US" sz="1800" dirty="0"/>
                        <a:t>20</a:t>
                      </a:r>
                    </a:p>
                    <a:p>
                      <a:r>
                        <a:rPr lang="en-US" sz="1800" dirty="0"/>
                        <a:t>17</a:t>
                      </a:r>
                    </a:p>
                    <a:p>
                      <a:r>
                        <a:rPr lang="en-US" sz="1800" dirty="0"/>
                        <a:t>11</a:t>
                      </a:r>
                    </a:p>
                    <a:p>
                      <a:r>
                        <a:rPr lang="en-US" sz="1800" dirty="0"/>
                        <a:t>8</a:t>
                      </a:r>
                    </a:p>
                    <a:p>
                      <a:r>
                        <a:rPr lang="en-US" sz="1800" dirty="0"/>
                        <a:t>14</a:t>
                      </a:r>
                    </a:p>
                    <a:p>
                      <a:r>
                        <a:rPr lang="en-US" sz="1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41.7</a:t>
                      </a:r>
                    </a:p>
                    <a:p>
                      <a:r>
                        <a:rPr lang="en-US" sz="1800" dirty="0"/>
                        <a:t>12.8</a:t>
                      </a:r>
                    </a:p>
                    <a:p>
                      <a:r>
                        <a:rPr lang="en-US" sz="1800" dirty="0"/>
                        <a:t>10.9</a:t>
                      </a:r>
                    </a:p>
                    <a:p>
                      <a:r>
                        <a:rPr lang="en-US" sz="1800" dirty="0"/>
                        <a:t>7.0</a:t>
                      </a:r>
                    </a:p>
                    <a:p>
                      <a:r>
                        <a:rPr lang="en-US" sz="1800" dirty="0"/>
                        <a:t>5.1</a:t>
                      </a:r>
                    </a:p>
                    <a:p>
                      <a:r>
                        <a:rPr lang="en-US" sz="1800" dirty="0"/>
                        <a:t>9.0</a:t>
                      </a:r>
                    </a:p>
                    <a:p>
                      <a:r>
                        <a:rPr lang="en-US" sz="1800" dirty="0"/>
                        <a:t>13.5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96999" y="5787189"/>
            <a:ext cx="907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OPX patients (n=32): HPV+ (25), HPV- (3), unknown (4)</a:t>
            </a:r>
          </a:p>
        </p:txBody>
      </p:sp>
    </p:spTree>
    <p:extLst>
      <p:ext uri="{BB962C8B-B14F-4D97-AF65-F5344CB8AC3E}">
        <p14:creationId xmlns:p14="http://schemas.microsoft.com/office/powerpoint/2010/main" val="29309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529531"/>
              </p:ext>
            </p:extLst>
          </p:nvPr>
        </p:nvGraphicFramePr>
        <p:xfrm>
          <a:off x="1384968" y="796812"/>
          <a:ext cx="9245601" cy="4511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1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n=156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sng" dirty="0"/>
                        <a:t>Stage (AJCC 7</a:t>
                      </a:r>
                      <a:r>
                        <a:rPr lang="en-US" sz="1800" u="sng" baseline="30000" dirty="0"/>
                        <a:t>th</a:t>
                      </a:r>
                      <a:r>
                        <a:rPr lang="en-US" sz="1800" u="sng" dirty="0"/>
                        <a:t> edition)</a:t>
                      </a:r>
                    </a:p>
                    <a:p>
                      <a:r>
                        <a:rPr lang="en-US" sz="1800" dirty="0"/>
                        <a:t>III</a:t>
                      </a:r>
                    </a:p>
                    <a:p>
                      <a:r>
                        <a:rPr lang="en-US" sz="1800" dirty="0"/>
                        <a:t>IVA/B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30</a:t>
                      </a:r>
                    </a:p>
                    <a:p>
                      <a:r>
                        <a:rPr lang="en-US" sz="18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19.2</a:t>
                      </a:r>
                    </a:p>
                    <a:p>
                      <a:r>
                        <a:rPr lang="en-US" sz="1800" dirty="0"/>
                        <a:t>46.8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sng" dirty="0"/>
                        <a:t>Concurrent Chemo</a:t>
                      </a:r>
                    </a:p>
                    <a:p>
                      <a:r>
                        <a:rPr lang="en-US" sz="1800" dirty="0"/>
                        <a:t>Yes</a:t>
                      </a:r>
                    </a:p>
                    <a:p>
                      <a:r>
                        <a:rPr lang="en-US" sz="1800" dirty="0"/>
                        <a:t>No</a:t>
                      </a:r>
                    </a:p>
                    <a:p>
                      <a:r>
                        <a:rPr lang="en-US" sz="1800" dirty="0"/>
                        <a:t>Unknown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58</a:t>
                      </a:r>
                    </a:p>
                    <a:p>
                      <a:r>
                        <a:rPr lang="en-US" sz="1800" dirty="0"/>
                        <a:t>97</a:t>
                      </a:r>
                    </a:p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37.1</a:t>
                      </a:r>
                    </a:p>
                    <a:p>
                      <a:r>
                        <a:rPr lang="en-US" sz="1800" dirty="0"/>
                        <a:t>62.1</a:t>
                      </a:r>
                    </a:p>
                    <a:p>
                      <a:r>
                        <a:rPr lang="en-US" sz="1800" dirty="0"/>
                        <a:t>12.8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sng" dirty="0"/>
                        <a:t>Median dose Gy(RBE)</a:t>
                      </a:r>
                    </a:p>
                    <a:p>
                      <a:r>
                        <a:rPr lang="en-US" sz="1800" dirty="0"/>
                        <a:t>Proton</a:t>
                      </a:r>
                      <a:r>
                        <a:rPr lang="en-US" sz="1800" baseline="0" dirty="0"/>
                        <a:t> only (81%)</a:t>
                      </a:r>
                    </a:p>
                    <a:p>
                      <a:r>
                        <a:rPr lang="en-US" sz="1800" baseline="0" dirty="0"/>
                        <a:t>Hybrid plan (19%)</a:t>
                      </a:r>
                    </a:p>
                    <a:p>
                      <a:r>
                        <a:rPr lang="en-US" sz="1800" baseline="0" dirty="0"/>
                        <a:t>   Proton boost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66.085</a:t>
                      </a:r>
                    </a:p>
                    <a:p>
                      <a:r>
                        <a:rPr lang="en-US" sz="1800" dirty="0"/>
                        <a:t>70.02</a:t>
                      </a:r>
                    </a:p>
                    <a:p>
                      <a:r>
                        <a:rPr lang="en-US" sz="1800" dirty="0"/>
                        <a:t>19.72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r>
                        <a:rPr lang="en-US" sz="1800" dirty="0"/>
                        <a:t>Range 54.12-79.06</a:t>
                      </a:r>
                    </a:p>
                    <a:p>
                      <a:r>
                        <a:rPr lang="en-US" sz="1800" dirty="0"/>
                        <a:t>Range 55.85-86.1</a:t>
                      </a:r>
                    </a:p>
                    <a:p>
                      <a:r>
                        <a:rPr lang="en-US" sz="1800" dirty="0"/>
                        <a:t>Range 5.45-54.05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92786" y="5531472"/>
            <a:ext cx="747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B8C9B"/>
                </a:solidFill>
              </a:rPr>
              <a:t>33% of proton only patients treated with PBS</a:t>
            </a:r>
          </a:p>
        </p:txBody>
      </p:sp>
    </p:spTree>
    <p:extLst>
      <p:ext uri="{BB962C8B-B14F-4D97-AF65-F5344CB8AC3E}">
        <p14:creationId xmlns:p14="http://schemas.microsoft.com/office/powerpoint/2010/main" val="176463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40" y="181659"/>
            <a:ext cx="11168960" cy="742573"/>
          </a:xfrm>
        </p:spPr>
        <p:txBody>
          <a:bodyPr>
            <a:normAutofit/>
          </a:bodyPr>
          <a:lstStyle/>
          <a:p>
            <a:r>
              <a:rPr lang="en-US" sz="2800" dirty="0"/>
              <a:t>Initial RT Course Acute &amp; Late Grade 3+ Toxicities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913430"/>
              </p:ext>
            </p:extLst>
          </p:nvPr>
        </p:nvGraphicFramePr>
        <p:xfrm>
          <a:off x="1687046" y="840459"/>
          <a:ext cx="89154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Grade 3 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Acute Incidence (n=156)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Late Incidence (n=44)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Anorexia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Hoarseness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Skin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Dermatitis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Mucositis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Oral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Dysphagia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Esophagitis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Ear</a:t>
                      </a:r>
                      <a:r>
                        <a:rPr lang="en-US" sz="2000" baseline="0" dirty="0"/>
                        <a:t> Pain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Xerostomia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 #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1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6FAC934461E14DA23B062FE866D54F" ma:contentTypeVersion="2" ma:contentTypeDescription="Create a new document." ma:contentTypeScope="" ma:versionID="af0cc1a40a23da31d6f82f5f2a1a2334">
  <xsd:schema xmlns:xsd="http://www.w3.org/2001/XMLSchema" xmlns:xs="http://www.w3.org/2001/XMLSchema" xmlns:p="http://schemas.microsoft.com/office/2006/metadata/properties" xmlns:ns2="496423e5-0ffa-4cb5-8c7d-87ca54499c31" targetNamespace="http://schemas.microsoft.com/office/2006/metadata/properties" ma:root="true" ma:fieldsID="de13b6de5d8b4d14143984abd8c17017" ns2:_="">
    <xsd:import namespace="496423e5-0ffa-4cb5-8c7d-87ca54499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423e5-0ffa-4cb5-8c7d-87ca5449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E5D2D9-62F2-447A-A09D-54D1724C4B05}"/>
</file>

<file path=customXml/itemProps2.xml><?xml version="1.0" encoding="utf-8"?>
<ds:datastoreItem xmlns:ds="http://schemas.openxmlformats.org/officeDocument/2006/customXml" ds:itemID="{C95AE7F8-CEE7-4488-8F4B-3E14062A617C}"/>
</file>

<file path=customXml/itemProps3.xml><?xml version="1.0" encoding="utf-8"?>
<ds:datastoreItem xmlns:ds="http://schemas.openxmlformats.org/officeDocument/2006/customXml" ds:itemID="{FD80D5D3-41E0-44C3-947E-4102710F7235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5981</TotalTime>
  <Words>3677</Words>
  <Application>Microsoft Office PowerPoint</Application>
  <PresentationFormat>Widescreen</PresentationFormat>
  <Paragraphs>829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Disclosures</vt:lpstr>
      <vt:lpstr>Background</vt:lpstr>
      <vt:lpstr>Study Design</vt:lpstr>
      <vt:lpstr>Study Design</vt:lpstr>
      <vt:lpstr>Initial Course RT Patient Demographics</vt:lpstr>
      <vt:lpstr>PowerPoint Presentation</vt:lpstr>
      <vt:lpstr>PowerPoint Presentation</vt:lpstr>
      <vt:lpstr>Initial RT Course Acute &amp; Late Grade 3+ Toxicities </vt:lpstr>
      <vt:lpstr>ReRT Patient Demographics</vt:lpstr>
      <vt:lpstr>PowerPoint Presentation</vt:lpstr>
      <vt:lpstr>PowerPoint Presentation</vt:lpstr>
      <vt:lpstr>ReRT Acute &amp; Late Grade 3+ Toxicities </vt:lpstr>
      <vt:lpstr> Analysis</vt:lpstr>
      <vt:lpstr>Initial Course RT  -All patients &amp; plan types</vt:lpstr>
      <vt:lpstr>Initial Course RT  -Proton vs. Hybrid Plans</vt:lpstr>
      <vt:lpstr>ReRT Course -All patients and plan types</vt:lpstr>
      <vt:lpstr>ReRT Comparison</vt:lpstr>
      <vt:lpstr>Oropharynx (Initial Course) -All plan types</vt:lpstr>
      <vt:lpstr>Oropharynx (Initial Course RT)</vt:lpstr>
      <vt:lpstr>Study Limitations</vt:lpstr>
      <vt:lpstr>Conclusions</vt:lpstr>
      <vt:lpstr>THANK YOU!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Longo</dc:creator>
  <cp:lastModifiedBy>Corey Woods</cp:lastModifiedBy>
  <cp:revision>197</cp:revision>
  <dcterms:created xsi:type="dcterms:W3CDTF">2017-08-15T01:23:03Z</dcterms:created>
  <dcterms:modified xsi:type="dcterms:W3CDTF">2018-01-02T19:44:49Z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0x010100216FAC934461E14DA23B062FE866D54F</vt:lpwstr>
  </property>
</Properties>
</file>