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43891200" cy="32918400"/>
  <p:notesSz cx="7010400" cy="9296400"/>
  <p:defaultTextStyle>
    <a:defPPr>
      <a:defRPr lang="en-US"/>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E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p:scale>
          <a:sx n="25" d="100"/>
          <a:sy n="25" d="100"/>
        </p:scale>
        <p:origin x="365" y="-72"/>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508062" indent="0" algn="ctr">
              <a:buNone/>
              <a:defRPr>
                <a:solidFill>
                  <a:schemeClr val="tx1">
                    <a:tint val="75000"/>
                  </a:schemeClr>
                </a:solidFill>
              </a:defRPr>
            </a:lvl2pPr>
            <a:lvl3pPr marL="5016124" indent="0" algn="ctr">
              <a:buNone/>
              <a:defRPr>
                <a:solidFill>
                  <a:schemeClr val="tx1">
                    <a:tint val="75000"/>
                  </a:schemeClr>
                </a:solidFill>
              </a:defRPr>
            </a:lvl3pPr>
            <a:lvl4pPr marL="7524186" indent="0" algn="ctr">
              <a:buNone/>
              <a:defRPr>
                <a:solidFill>
                  <a:schemeClr val="tx1">
                    <a:tint val="75000"/>
                  </a:schemeClr>
                </a:solidFill>
              </a:defRPr>
            </a:lvl4pPr>
            <a:lvl5pPr marL="10032248" indent="0" algn="ctr">
              <a:buNone/>
              <a:defRPr>
                <a:solidFill>
                  <a:schemeClr val="tx1">
                    <a:tint val="75000"/>
                  </a:schemeClr>
                </a:solidFill>
              </a:defRPr>
            </a:lvl5pPr>
            <a:lvl6pPr marL="12540310" indent="0" algn="ctr">
              <a:buNone/>
              <a:defRPr>
                <a:solidFill>
                  <a:schemeClr val="tx1">
                    <a:tint val="75000"/>
                  </a:schemeClr>
                </a:solidFill>
              </a:defRPr>
            </a:lvl6pPr>
            <a:lvl7pPr marL="15048372" indent="0" algn="ctr">
              <a:buNone/>
              <a:defRPr>
                <a:solidFill>
                  <a:schemeClr val="tx1">
                    <a:tint val="75000"/>
                  </a:schemeClr>
                </a:solidFill>
              </a:defRPr>
            </a:lvl7pPr>
            <a:lvl8pPr marL="17556434" indent="0" algn="ctr">
              <a:buNone/>
              <a:defRPr>
                <a:solidFill>
                  <a:schemeClr val="tx1">
                    <a:tint val="75000"/>
                  </a:schemeClr>
                </a:solidFill>
              </a:defRPr>
            </a:lvl8pPr>
            <a:lvl9pPr marL="200644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8FC06D-024E-4F14-A97A-49C4634309F8}" type="datetimeFigureOut">
              <a:rPr lang="en-US" smtClean="0"/>
              <a:pPr/>
              <a:t>6/4/2013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CC082-5237-4392-B300-ABD5258717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8FC06D-024E-4F14-A97A-49C4634309F8}" type="datetimeFigureOut">
              <a:rPr lang="en-US" smtClean="0"/>
              <a:pPr/>
              <a:t>6/4/2013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CC082-5237-4392-B300-ABD5258717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8FC06D-024E-4F14-A97A-49C4634309F8}" type="datetimeFigureOut">
              <a:rPr lang="en-US" smtClean="0"/>
              <a:pPr/>
              <a:t>6/4/2013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CC082-5237-4392-B300-ABD5258717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8FC06D-024E-4F14-A97A-49C4634309F8}" type="datetimeFigureOut">
              <a:rPr lang="en-US" smtClean="0"/>
              <a:pPr/>
              <a:t>6/4/2013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CC082-5237-4392-B300-ABD5258717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219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6"/>
            <a:ext cx="37307520" cy="7200898"/>
          </a:xfrm>
        </p:spPr>
        <p:txBody>
          <a:bodyPr anchor="b"/>
          <a:lstStyle>
            <a:lvl1pPr marL="0" indent="0">
              <a:buNone/>
              <a:defRPr sz="11000">
                <a:solidFill>
                  <a:schemeClr val="tx1">
                    <a:tint val="75000"/>
                  </a:schemeClr>
                </a:solidFill>
              </a:defRPr>
            </a:lvl1pPr>
            <a:lvl2pPr marL="2508062" indent="0">
              <a:buNone/>
              <a:defRPr sz="9900">
                <a:solidFill>
                  <a:schemeClr val="tx1">
                    <a:tint val="75000"/>
                  </a:schemeClr>
                </a:solidFill>
              </a:defRPr>
            </a:lvl2pPr>
            <a:lvl3pPr marL="5016124" indent="0">
              <a:buNone/>
              <a:defRPr sz="8800">
                <a:solidFill>
                  <a:schemeClr val="tx1">
                    <a:tint val="75000"/>
                  </a:schemeClr>
                </a:solidFill>
              </a:defRPr>
            </a:lvl3pPr>
            <a:lvl4pPr marL="7524186" indent="0">
              <a:buNone/>
              <a:defRPr sz="7700">
                <a:solidFill>
                  <a:schemeClr val="tx1">
                    <a:tint val="75000"/>
                  </a:schemeClr>
                </a:solidFill>
              </a:defRPr>
            </a:lvl4pPr>
            <a:lvl5pPr marL="10032248" indent="0">
              <a:buNone/>
              <a:defRPr sz="7700">
                <a:solidFill>
                  <a:schemeClr val="tx1">
                    <a:tint val="75000"/>
                  </a:schemeClr>
                </a:solidFill>
              </a:defRPr>
            </a:lvl5pPr>
            <a:lvl6pPr marL="12540310" indent="0">
              <a:buNone/>
              <a:defRPr sz="7700">
                <a:solidFill>
                  <a:schemeClr val="tx1">
                    <a:tint val="75000"/>
                  </a:schemeClr>
                </a:solidFill>
              </a:defRPr>
            </a:lvl6pPr>
            <a:lvl7pPr marL="15048372" indent="0">
              <a:buNone/>
              <a:defRPr sz="7700">
                <a:solidFill>
                  <a:schemeClr val="tx1">
                    <a:tint val="75000"/>
                  </a:schemeClr>
                </a:solidFill>
              </a:defRPr>
            </a:lvl7pPr>
            <a:lvl8pPr marL="17556434" indent="0">
              <a:buNone/>
              <a:defRPr sz="7700">
                <a:solidFill>
                  <a:schemeClr val="tx1">
                    <a:tint val="75000"/>
                  </a:schemeClr>
                </a:solidFill>
              </a:defRPr>
            </a:lvl8pPr>
            <a:lvl9pPr marL="20064496" indent="0">
              <a:buNone/>
              <a:defRPr sz="7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8FC06D-024E-4F14-A97A-49C4634309F8}" type="datetimeFigureOut">
              <a:rPr lang="en-US" smtClean="0"/>
              <a:pPr/>
              <a:t>6/4/2013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CC082-5237-4392-B300-ABD5258717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4"/>
            <a:ext cx="19385280" cy="21724622"/>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4"/>
            <a:ext cx="19385280" cy="21724622"/>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8FC06D-024E-4F14-A97A-49C4634309F8}" type="datetimeFigureOut">
              <a:rPr lang="en-US" smtClean="0"/>
              <a:pPr/>
              <a:t>6/4/2013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CC082-5237-4392-B300-ABD5258717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3"/>
            <a:ext cx="19392902" cy="3070858"/>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4" name="Content Placeholder 3"/>
          <p:cNvSpPr>
            <a:spLocks noGrp="1"/>
          </p:cNvSpPr>
          <p:nvPr>
            <p:ph sz="half" idx="2"/>
          </p:nvPr>
        </p:nvSpPr>
        <p:spPr>
          <a:xfrm>
            <a:off x="2194560" y="10439401"/>
            <a:ext cx="19392902" cy="18966182"/>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3"/>
            <a:ext cx="19400520" cy="3070858"/>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6" name="Content Placeholder 5"/>
          <p:cNvSpPr>
            <a:spLocks noGrp="1"/>
          </p:cNvSpPr>
          <p:nvPr>
            <p:ph sz="quarter" idx="4"/>
          </p:nvPr>
        </p:nvSpPr>
        <p:spPr>
          <a:xfrm>
            <a:off x="22296122" y="10439401"/>
            <a:ext cx="19400520" cy="18966182"/>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8FC06D-024E-4F14-A97A-49C4634309F8}" type="datetimeFigureOut">
              <a:rPr lang="en-US" smtClean="0"/>
              <a:pPr/>
              <a:t>6/4/2013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BCC082-5237-4392-B300-ABD5258717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8FC06D-024E-4F14-A97A-49C4634309F8}" type="datetimeFigureOut">
              <a:rPr lang="en-US" smtClean="0"/>
              <a:pPr/>
              <a:t>6/4/2013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BCC082-5237-4392-B300-ABD5258717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8FC06D-024E-4F14-A97A-49C4634309F8}" type="datetimeFigureOut">
              <a:rPr lang="en-US" smtClean="0"/>
              <a:pPr/>
              <a:t>6/4/2013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BCC082-5237-4392-B300-ABD5258717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11000" b="1"/>
            </a:lvl1pPr>
          </a:lstStyle>
          <a:p>
            <a:r>
              <a:rPr lang="en-US" smtClean="0"/>
              <a:t>Click to edit Master title style</a:t>
            </a:r>
            <a:endParaRPr lang="en-US"/>
          </a:p>
        </p:txBody>
      </p:sp>
      <p:sp>
        <p:nvSpPr>
          <p:cNvPr id="3" name="Content Placeholder 2"/>
          <p:cNvSpPr>
            <a:spLocks noGrp="1"/>
          </p:cNvSpPr>
          <p:nvPr>
            <p:ph idx="1"/>
          </p:nvPr>
        </p:nvSpPr>
        <p:spPr>
          <a:xfrm>
            <a:off x="17160240" y="1310644"/>
            <a:ext cx="24536400" cy="28094942"/>
          </a:xfrm>
        </p:spPr>
        <p:txBody>
          <a:bodyPr/>
          <a:lstStyle>
            <a:lvl1pPr>
              <a:defRPr sz="17600"/>
            </a:lvl1pPr>
            <a:lvl2pPr>
              <a:defRPr sz="15400"/>
            </a:lvl2pPr>
            <a:lvl3pPr>
              <a:defRPr sz="13200"/>
            </a:lvl3pPr>
            <a:lvl4pPr>
              <a:defRPr sz="11000"/>
            </a:lvl4pPr>
            <a:lvl5pPr>
              <a:defRPr sz="11000"/>
            </a:lvl5pPr>
            <a:lvl6pPr>
              <a:defRPr sz="11000"/>
            </a:lvl6pPr>
            <a:lvl7pPr>
              <a:defRPr sz="11000"/>
            </a:lvl7pPr>
            <a:lvl8pPr>
              <a:defRPr sz="11000"/>
            </a:lvl8pPr>
            <a:lvl9pPr>
              <a:defRPr sz="1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4"/>
            <a:ext cx="14439902" cy="22517102"/>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FC06D-024E-4F14-A97A-49C4634309F8}" type="datetimeFigureOut">
              <a:rPr lang="en-US" smtClean="0"/>
              <a:pPr/>
              <a:t>6/4/2013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CC082-5237-4392-B300-ABD5258717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1"/>
            <a:ext cx="26334720" cy="2720342"/>
          </a:xfrm>
        </p:spPr>
        <p:txBody>
          <a:bodyPr anchor="b"/>
          <a:lstStyle>
            <a:lvl1pPr algn="l">
              <a:defRPr sz="110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7600"/>
            </a:lvl1pPr>
            <a:lvl2pPr marL="2508062" indent="0">
              <a:buNone/>
              <a:defRPr sz="15400"/>
            </a:lvl2pPr>
            <a:lvl3pPr marL="5016124" indent="0">
              <a:buNone/>
              <a:defRPr sz="13200"/>
            </a:lvl3pPr>
            <a:lvl4pPr marL="7524186" indent="0">
              <a:buNone/>
              <a:defRPr sz="11000"/>
            </a:lvl4pPr>
            <a:lvl5pPr marL="10032248" indent="0">
              <a:buNone/>
              <a:defRPr sz="11000"/>
            </a:lvl5pPr>
            <a:lvl6pPr marL="12540310" indent="0">
              <a:buNone/>
              <a:defRPr sz="11000"/>
            </a:lvl6pPr>
            <a:lvl7pPr marL="15048372" indent="0">
              <a:buNone/>
              <a:defRPr sz="11000"/>
            </a:lvl7pPr>
            <a:lvl8pPr marL="17556434" indent="0">
              <a:buNone/>
              <a:defRPr sz="11000"/>
            </a:lvl8pPr>
            <a:lvl9pPr marL="20064496" indent="0">
              <a:buNone/>
              <a:defRPr sz="11000"/>
            </a:lvl9pPr>
          </a:lstStyle>
          <a:p>
            <a:endParaRPr lang="en-US"/>
          </a:p>
        </p:txBody>
      </p:sp>
      <p:sp>
        <p:nvSpPr>
          <p:cNvPr id="4" name="Text Placeholder 3"/>
          <p:cNvSpPr>
            <a:spLocks noGrp="1"/>
          </p:cNvSpPr>
          <p:nvPr>
            <p:ph type="body" sz="half" idx="2"/>
          </p:nvPr>
        </p:nvSpPr>
        <p:spPr>
          <a:xfrm>
            <a:off x="8602982" y="25763223"/>
            <a:ext cx="26334720" cy="3863338"/>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FC06D-024E-4F14-A97A-49C4634309F8}" type="datetimeFigureOut">
              <a:rPr lang="en-US" smtClean="0"/>
              <a:pPr/>
              <a:t>6/4/2013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CC082-5237-4392-B300-ABD5258717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501612" tIns="250806" rIns="501612" bIns="2508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4"/>
            <a:ext cx="39502080" cy="21724622"/>
          </a:xfrm>
          <a:prstGeom prst="rect">
            <a:avLst/>
          </a:prstGeom>
        </p:spPr>
        <p:txBody>
          <a:bodyPr vert="horz" lIns="501612" tIns="250806" rIns="501612" bIns="2508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501612" tIns="250806" rIns="501612" bIns="250806" rtlCol="0" anchor="ctr"/>
          <a:lstStyle>
            <a:lvl1pPr algn="l">
              <a:defRPr sz="6600">
                <a:solidFill>
                  <a:schemeClr val="tx1">
                    <a:tint val="75000"/>
                  </a:schemeClr>
                </a:solidFill>
              </a:defRPr>
            </a:lvl1pPr>
          </a:lstStyle>
          <a:p>
            <a:fld id="{6E8FC06D-024E-4F14-A97A-49C4634309F8}" type="datetimeFigureOut">
              <a:rPr lang="en-US" smtClean="0"/>
              <a:pPr/>
              <a:t>6/4/2013</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501612" tIns="250806" rIns="501612" bIns="250806" rtlCol="0" anchor="ctr"/>
          <a:lstStyle>
            <a:lvl1pPr algn="ctr">
              <a:defRPr sz="6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501612" tIns="250806" rIns="501612" bIns="250806" rtlCol="0" anchor="ctr"/>
          <a:lstStyle>
            <a:lvl1pPr algn="r">
              <a:defRPr sz="6600">
                <a:solidFill>
                  <a:schemeClr val="tx1">
                    <a:tint val="75000"/>
                  </a:schemeClr>
                </a:solidFill>
              </a:defRPr>
            </a:lvl1pPr>
          </a:lstStyle>
          <a:p>
            <a:fld id="{B4BCC082-5237-4392-B300-ABD5258717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16124" rtl="0" eaLnBrk="1" latinLnBrk="0" hangingPunct="1">
        <a:spcBef>
          <a:spcPct val="0"/>
        </a:spcBef>
        <a:buNone/>
        <a:defRPr sz="24100" kern="1200">
          <a:solidFill>
            <a:schemeClr val="tx1"/>
          </a:solidFill>
          <a:latin typeface="+mj-lt"/>
          <a:ea typeface="+mj-ea"/>
          <a:cs typeface="+mj-cs"/>
        </a:defRPr>
      </a:lvl1pPr>
    </p:titleStyle>
    <p:bodyStyle>
      <a:lvl1pPr marL="1881047" indent="-1881047" algn="l" defTabSz="5016124" rtl="0" eaLnBrk="1" latinLnBrk="0" hangingPunct="1">
        <a:spcBef>
          <a:spcPct val="20000"/>
        </a:spcBef>
        <a:buFont typeface="Arial" pitchFamily="34" charset="0"/>
        <a:buChar char="•"/>
        <a:defRPr sz="17600" kern="1200">
          <a:solidFill>
            <a:schemeClr val="tx1"/>
          </a:solidFill>
          <a:latin typeface="+mn-lt"/>
          <a:ea typeface="+mn-ea"/>
          <a:cs typeface="+mn-cs"/>
        </a:defRPr>
      </a:lvl1pPr>
      <a:lvl2pPr marL="4075601" indent="-1567539" algn="l" defTabSz="5016124" rtl="0" eaLnBrk="1" latinLnBrk="0" hangingPunct="1">
        <a:spcBef>
          <a:spcPct val="20000"/>
        </a:spcBef>
        <a:buFont typeface="Arial" pitchFamily="34" charset="0"/>
        <a:buChar char="–"/>
        <a:defRPr sz="15400" kern="1200">
          <a:solidFill>
            <a:schemeClr val="tx1"/>
          </a:solidFill>
          <a:latin typeface="+mn-lt"/>
          <a:ea typeface="+mn-ea"/>
          <a:cs typeface="+mn-cs"/>
        </a:defRPr>
      </a:lvl2pPr>
      <a:lvl3pPr marL="6270155" indent="-1254031" algn="l" defTabSz="5016124" rtl="0" eaLnBrk="1" latinLnBrk="0" hangingPunct="1">
        <a:spcBef>
          <a:spcPct val="20000"/>
        </a:spcBef>
        <a:buFont typeface="Arial" pitchFamily="34" charset="0"/>
        <a:buChar char="•"/>
        <a:defRPr sz="13200" kern="1200">
          <a:solidFill>
            <a:schemeClr val="tx1"/>
          </a:solidFill>
          <a:latin typeface="+mn-lt"/>
          <a:ea typeface="+mn-ea"/>
          <a:cs typeface="+mn-cs"/>
        </a:defRPr>
      </a:lvl3pPr>
      <a:lvl4pPr marL="8778217"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4pPr>
      <a:lvl5pPr marL="11286279"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5pPr>
      <a:lvl6pPr marL="13794341"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2403"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10465"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8527"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tiff"/><Relationship Id="rId7" Type="http://schemas.openxmlformats.org/officeDocument/2006/relationships/image" Target="../media/image6.tif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3" y="0"/>
            <a:ext cx="42138597" cy="32986390"/>
            <a:chOff x="3" y="0"/>
            <a:chExt cx="42138597" cy="32986390"/>
          </a:xfrm>
        </p:grpSpPr>
        <p:pic>
          <p:nvPicPr>
            <p:cNvPr id="2" name="Picture 1" descr="ProCure.jpg"/>
            <p:cNvPicPr>
              <a:picLocks noChangeAspect="1"/>
            </p:cNvPicPr>
            <p:nvPr/>
          </p:nvPicPr>
          <p:blipFill>
            <a:blip r:embed="rId2" cstate="print"/>
            <a:stretch>
              <a:fillRect/>
            </a:stretch>
          </p:blipFill>
          <p:spPr>
            <a:xfrm>
              <a:off x="3" y="971550"/>
              <a:ext cx="8345989" cy="2514600"/>
            </a:xfrm>
            <a:prstGeom prst="rect">
              <a:avLst/>
            </a:prstGeom>
          </p:spPr>
        </p:pic>
        <p:grpSp>
          <p:nvGrpSpPr>
            <p:cNvPr id="27" name="Group 26"/>
            <p:cNvGrpSpPr/>
            <p:nvPr/>
          </p:nvGrpSpPr>
          <p:grpSpPr>
            <a:xfrm>
              <a:off x="1371600" y="0"/>
              <a:ext cx="40767000" cy="32986390"/>
              <a:chOff x="1371600" y="0"/>
              <a:chExt cx="40767000" cy="32986390"/>
            </a:xfrm>
          </p:grpSpPr>
          <p:sp>
            <p:nvSpPr>
              <p:cNvPr id="3" name="Text Box 52"/>
              <p:cNvSpPr txBox="1">
                <a:spLocks noChangeArrowheads="1"/>
              </p:cNvSpPr>
              <p:nvPr/>
            </p:nvSpPr>
            <p:spPr bwMode="auto">
              <a:xfrm>
                <a:off x="7848600" y="0"/>
                <a:ext cx="32232600" cy="4704284"/>
              </a:xfrm>
              <a:prstGeom prst="rect">
                <a:avLst/>
              </a:prstGeom>
              <a:solidFill>
                <a:srgbClr val="92D050">
                  <a:alpha val="0"/>
                </a:srgbClr>
              </a:solidFill>
              <a:ln w="9525">
                <a:noFill/>
                <a:miter lim="800000"/>
                <a:headEnd/>
                <a:tailEnd/>
              </a:ln>
              <a:effectLst/>
            </p:spPr>
            <p:txBody>
              <a:bodyPr wrap="square" lIns="467799" tIns="233894" rIns="467799" bIns="233894">
                <a:spAutoFit/>
              </a:bodyPr>
              <a:lstStyle/>
              <a:p>
                <a:pPr algn="ctr"/>
                <a:r>
                  <a:rPr lang="en-US" sz="8000" b="1" i="1" dirty="0" smtClean="0">
                    <a:solidFill>
                      <a:srgbClr val="002060"/>
                    </a:solidFill>
                    <a:latin typeface="Arial" pitchFamily="34" charset="0"/>
                    <a:cs typeface="Arial" pitchFamily="34" charset="0"/>
                  </a:rPr>
                  <a:t>Planning techniques of proton boost </a:t>
                </a:r>
              </a:p>
              <a:p>
                <a:pPr algn="ctr"/>
                <a:r>
                  <a:rPr lang="en-US" sz="8000" b="1" i="1" dirty="0" smtClean="0">
                    <a:solidFill>
                      <a:srgbClr val="002060"/>
                    </a:solidFill>
                    <a:latin typeface="Arial" pitchFamily="34" charset="0"/>
                    <a:cs typeface="Arial" pitchFamily="34" charset="0"/>
                  </a:rPr>
                  <a:t>for treating oropharynx tumors of head and neck cancers</a:t>
                </a:r>
              </a:p>
              <a:p>
                <a:pPr algn="ctr"/>
                <a:endParaRPr lang="en-US" sz="2500" b="1" i="1" dirty="0" smtClean="0">
                  <a:solidFill>
                    <a:srgbClr val="002060"/>
                  </a:solidFill>
                  <a:latin typeface="Arial" pitchFamily="34" charset="0"/>
                  <a:cs typeface="Arial" pitchFamily="34" charset="0"/>
                </a:endParaRPr>
              </a:p>
              <a:p>
                <a:pPr algn="ctr"/>
                <a:r>
                  <a:rPr lang="en-US" sz="4500" b="1" i="1" dirty="0" smtClean="0">
                    <a:solidFill>
                      <a:srgbClr val="002060"/>
                    </a:solidFill>
                    <a:latin typeface="Arial" pitchFamily="34" charset="0"/>
                    <a:cs typeface="Arial" pitchFamily="34" charset="0"/>
                  </a:rPr>
                  <a:t>Wen C. Hsi</a:t>
                </a:r>
                <a:r>
                  <a:rPr lang="en-US" sz="4500" b="1" i="1" baseline="30000" dirty="0" smtClean="0">
                    <a:solidFill>
                      <a:srgbClr val="002060"/>
                    </a:solidFill>
                    <a:latin typeface="Arial" pitchFamily="34" charset="0"/>
                    <a:cs typeface="Arial" pitchFamily="34" charset="0"/>
                  </a:rPr>
                  <a:t>1</a:t>
                </a:r>
                <a:r>
                  <a:rPr lang="en-US" sz="4500" b="1" i="1" dirty="0" smtClean="0">
                    <a:solidFill>
                      <a:srgbClr val="002060"/>
                    </a:solidFill>
                    <a:latin typeface="Arial" pitchFamily="34" charset="0"/>
                    <a:cs typeface="Arial" pitchFamily="34" charset="0"/>
                  </a:rPr>
                  <a:t>, Carlos Vargas</a:t>
                </a:r>
                <a:r>
                  <a:rPr lang="en-US" sz="4500" b="1" i="1" baseline="30000" dirty="0" smtClean="0">
                    <a:solidFill>
                      <a:srgbClr val="002060"/>
                    </a:solidFill>
                    <a:latin typeface="Arial" pitchFamily="34" charset="0"/>
                    <a:cs typeface="Arial" pitchFamily="34" charset="0"/>
                  </a:rPr>
                  <a:t>2</a:t>
                </a:r>
                <a:r>
                  <a:rPr lang="en-US" sz="4500" b="1" i="1" dirty="0" smtClean="0">
                    <a:solidFill>
                      <a:srgbClr val="002060"/>
                    </a:solidFill>
                    <a:latin typeface="Arial" pitchFamily="34" charset="0"/>
                    <a:cs typeface="Arial" pitchFamily="34" charset="0"/>
                  </a:rPr>
                  <a:t>, Avril O'Ryan-Blair,</a:t>
                </a:r>
                <a:r>
                  <a:rPr lang="en-US" sz="4500" b="1" i="1" baseline="30000" dirty="0" smtClean="0">
                    <a:solidFill>
                      <a:srgbClr val="002060"/>
                    </a:solidFill>
                    <a:latin typeface="Arial" pitchFamily="34" charset="0"/>
                    <a:cs typeface="Arial" pitchFamily="34" charset="0"/>
                  </a:rPr>
                  <a:t>1</a:t>
                </a:r>
                <a:r>
                  <a:rPr lang="en-US" sz="4500" b="1" i="1" dirty="0" smtClean="0">
                    <a:solidFill>
                      <a:srgbClr val="002060"/>
                    </a:solidFill>
                    <a:latin typeface="Arial" pitchFamily="34" charset="0"/>
                    <a:cs typeface="Arial" pitchFamily="34" charset="0"/>
                  </a:rPr>
                  <a:t> and </a:t>
                </a:r>
                <a:r>
                  <a:rPr lang="en-US" sz="4500" b="1" i="1" dirty="0" err="1" smtClean="0">
                    <a:solidFill>
                      <a:srgbClr val="002060"/>
                    </a:solidFill>
                    <a:latin typeface="Arial" pitchFamily="34" charset="0"/>
                    <a:cs typeface="Arial" pitchFamily="34" charset="0"/>
                  </a:rPr>
                  <a:t>Andries</a:t>
                </a:r>
                <a:r>
                  <a:rPr lang="en-US" sz="4500" b="1" i="1" dirty="0" smtClean="0">
                    <a:solidFill>
                      <a:srgbClr val="002060"/>
                    </a:solidFill>
                    <a:latin typeface="Arial" pitchFamily="34" charset="0"/>
                    <a:cs typeface="Arial" pitchFamily="34" charset="0"/>
                  </a:rPr>
                  <a:t> Schreuder</a:t>
                </a:r>
                <a:r>
                  <a:rPr lang="en-US" sz="4500" b="1" i="1" baseline="30000" dirty="0" smtClean="0">
                    <a:solidFill>
                      <a:srgbClr val="002060"/>
                    </a:solidFill>
                    <a:latin typeface="Arial" pitchFamily="34" charset="0"/>
                    <a:cs typeface="Arial" pitchFamily="34" charset="0"/>
                  </a:rPr>
                  <a:t>1</a:t>
                </a:r>
                <a:endParaRPr lang="en-US" sz="4500" b="1" i="1" dirty="0" smtClean="0">
                  <a:solidFill>
                    <a:srgbClr val="002060"/>
                  </a:solidFill>
                  <a:latin typeface="Arial" pitchFamily="34" charset="0"/>
                  <a:cs typeface="Arial" pitchFamily="34" charset="0"/>
                </a:endParaRPr>
              </a:p>
              <a:p>
                <a:pPr algn="ctr"/>
                <a:r>
                  <a:rPr lang="en-US" sz="4500" b="1" i="1" baseline="30000" dirty="0" smtClean="0">
                    <a:solidFill>
                      <a:srgbClr val="002060"/>
                    </a:solidFill>
                    <a:latin typeface="Arial" pitchFamily="34" charset="0"/>
                    <a:cs typeface="Arial" pitchFamily="34" charset="0"/>
                  </a:rPr>
                  <a:t>1 </a:t>
                </a:r>
                <a:r>
                  <a:rPr lang="en-US" sz="4500" b="1" i="1" dirty="0" smtClean="0">
                    <a:solidFill>
                      <a:srgbClr val="002060"/>
                    </a:solidFill>
                    <a:latin typeface="Arial" pitchFamily="34" charset="0"/>
                    <a:cs typeface="Arial" pitchFamily="34" charset="0"/>
                  </a:rPr>
                  <a:t>Procure Treatment Centers Inc., Bloomington, IN; </a:t>
                </a:r>
                <a:r>
                  <a:rPr lang="en-US" sz="4500" b="1" i="1" baseline="30000" dirty="0" smtClean="0">
                    <a:solidFill>
                      <a:srgbClr val="002060"/>
                    </a:solidFill>
                    <a:latin typeface="Arial" pitchFamily="34" charset="0"/>
                    <a:cs typeface="Arial" pitchFamily="34" charset="0"/>
                  </a:rPr>
                  <a:t>2 </a:t>
                </a:r>
                <a:r>
                  <a:rPr lang="en-US" sz="4500" b="1" i="1" dirty="0" smtClean="0">
                    <a:solidFill>
                      <a:srgbClr val="002060"/>
                    </a:solidFill>
                    <a:latin typeface="Arial" pitchFamily="34" charset="0"/>
                    <a:cs typeface="Arial" pitchFamily="34" charset="0"/>
                  </a:rPr>
                  <a:t>Boca Radiation Oncology Associates, Boca Raton, FL</a:t>
                </a:r>
                <a:endParaRPr lang="en-US" altLang="ko-KR" sz="4500" b="1" dirty="0">
                  <a:solidFill>
                    <a:srgbClr val="002060"/>
                  </a:solidFill>
                  <a:latin typeface="+mj-lt"/>
                  <a:ea typeface="굴림" pitchFamily="50" charset="-127"/>
                  <a:cs typeface="+mj-cs"/>
                </a:endParaRPr>
              </a:p>
            </p:txBody>
          </p:sp>
          <p:grpSp>
            <p:nvGrpSpPr>
              <p:cNvPr id="26" name="Group 25"/>
              <p:cNvGrpSpPr/>
              <p:nvPr/>
            </p:nvGrpSpPr>
            <p:grpSpPr>
              <a:xfrm>
                <a:off x="1371600" y="4419600"/>
                <a:ext cx="40767000" cy="28566790"/>
                <a:chOff x="1371600" y="4419600"/>
                <a:chExt cx="40767000" cy="28566790"/>
              </a:xfrm>
            </p:grpSpPr>
            <p:grpSp>
              <p:nvGrpSpPr>
                <p:cNvPr id="24" name="Group 23"/>
                <p:cNvGrpSpPr/>
                <p:nvPr/>
              </p:nvGrpSpPr>
              <p:grpSpPr>
                <a:xfrm>
                  <a:off x="20421600" y="5029200"/>
                  <a:ext cx="21717000" cy="26670000"/>
                  <a:chOff x="20421600" y="5029200"/>
                  <a:chExt cx="21717000" cy="26670000"/>
                </a:xfrm>
              </p:grpSpPr>
              <p:sp>
                <p:nvSpPr>
                  <p:cNvPr id="8" name="Text Box 52"/>
                  <p:cNvSpPr txBox="1">
                    <a:spLocks noChangeArrowheads="1"/>
                  </p:cNvSpPr>
                  <p:nvPr/>
                </p:nvSpPr>
                <p:spPr bwMode="auto">
                  <a:xfrm>
                    <a:off x="20421600" y="5029200"/>
                    <a:ext cx="21717000" cy="26670000"/>
                  </a:xfrm>
                  <a:prstGeom prst="rect">
                    <a:avLst/>
                  </a:prstGeom>
                  <a:solidFill>
                    <a:schemeClr val="accent6">
                      <a:lumMod val="20000"/>
                      <a:lumOff val="80000"/>
                      <a:alpha val="0"/>
                    </a:schemeClr>
                  </a:solidFill>
                  <a:ln w="9525">
                    <a:noFill/>
                    <a:miter lim="800000"/>
                    <a:headEnd/>
                    <a:tailEnd/>
                  </a:ln>
                  <a:effectLst/>
                </p:spPr>
                <p:txBody>
                  <a:bodyPr wrap="square" lIns="467799" tIns="233894" rIns="467799" bIns="233894">
                    <a:spAutoFit/>
                  </a:bodyPr>
                  <a:lstStyle/>
                  <a:p>
                    <a:r>
                      <a:rPr lang="en-US" sz="3500" b="1" i="1" cap="all" dirty="0" smtClean="0">
                        <a:solidFill>
                          <a:srgbClr val="C00000"/>
                        </a:solidFill>
                        <a:latin typeface="Arial" pitchFamily="34" charset="0"/>
                        <a:cs typeface="Arial" pitchFamily="34" charset="0"/>
                      </a:rPr>
                      <a:t>Planning Cases:</a:t>
                    </a:r>
                  </a:p>
                  <a:p>
                    <a:pPr>
                      <a:buFont typeface="Wingdings" pitchFamily="2" charset="2"/>
                      <a:buChar char="Ø"/>
                    </a:pPr>
                    <a:r>
                      <a:rPr lang="en-US" sz="3500" b="1" i="1" dirty="0" smtClean="0">
                        <a:latin typeface="Arial" pitchFamily="34" charset="0"/>
                        <a:cs typeface="Arial" pitchFamily="34" charset="0"/>
                      </a:rPr>
                      <a:t>Large PTV (~100cc) of the base-of-tongue tumor: </a:t>
                    </a:r>
                  </a:p>
                  <a:p>
                    <a:pPr>
                      <a:buFont typeface="Wingdings" pitchFamily="2" charset="2"/>
                      <a:buChar char="Ø"/>
                    </a:pPr>
                    <a:endParaRPr lang="en-US" sz="3500" b="1" i="1" dirty="0" smtClean="0">
                      <a:latin typeface="Arial" pitchFamily="34" charset="0"/>
                      <a:cs typeface="Arial" pitchFamily="34" charset="0"/>
                    </a:endParaRPr>
                  </a:p>
                  <a:p>
                    <a:pPr>
                      <a:buFont typeface="Wingdings" pitchFamily="2" charset="2"/>
                      <a:buChar char="Ø"/>
                    </a:pPr>
                    <a:endParaRPr lang="en-US" sz="3500" b="1" i="1" dirty="0" smtClean="0">
                      <a:latin typeface="Arial" pitchFamily="34" charset="0"/>
                      <a:cs typeface="Arial" pitchFamily="34" charset="0"/>
                    </a:endParaRPr>
                  </a:p>
                  <a:p>
                    <a:pPr>
                      <a:buFont typeface="Wingdings" pitchFamily="2" charset="2"/>
                      <a:buChar char="Ø"/>
                    </a:pPr>
                    <a:endParaRPr lang="en-US" sz="3500" b="1" i="1" dirty="0" smtClean="0">
                      <a:latin typeface="Arial" pitchFamily="34" charset="0"/>
                      <a:cs typeface="Arial" pitchFamily="34" charset="0"/>
                    </a:endParaRPr>
                  </a:p>
                  <a:p>
                    <a:pPr>
                      <a:buFont typeface="Wingdings" pitchFamily="2" charset="2"/>
                      <a:buChar char="Ø"/>
                    </a:pPr>
                    <a:endParaRPr lang="en-US" sz="3500" b="1" i="1" dirty="0" smtClean="0">
                      <a:latin typeface="Arial" pitchFamily="34" charset="0"/>
                      <a:cs typeface="Arial" pitchFamily="34" charset="0"/>
                    </a:endParaRPr>
                  </a:p>
                  <a:p>
                    <a:pPr>
                      <a:buFont typeface="Wingdings" pitchFamily="2" charset="2"/>
                      <a:buChar char="Ø"/>
                    </a:pPr>
                    <a:endParaRPr lang="en-US" sz="3500" b="1" i="1" dirty="0" smtClean="0">
                      <a:latin typeface="Arial" pitchFamily="34" charset="0"/>
                      <a:cs typeface="Arial" pitchFamily="34" charset="0"/>
                    </a:endParaRPr>
                  </a:p>
                  <a:p>
                    <a:pPr>
                      <a:buFont typeface="Wingdings" pitchFamily="2" charset="2"/>
                      <a:buChar char="Ø"/>
                    </a:pPr>
                    <a:endParaRPr lang="en-US" sz="3500" b="1" i="1" dirty="0" smtClean="0">
                      <a:latin typeface="Arial" pitchFamily="34" charset="0"/>
                      <a:cs typeface="Arial" pitchFamily="34" charset="0"/>
                    </a:endParaRPr>
                  </a:p>
                  <a:p>
                    <a:pPr>
                      <a:buFont typeface="Wingdings" pitchFamily="2" charset="2"/>
                      <a:buChar char="Ø"/>
                    </a:pPr>
                    <a:endParaRPr lang="en-US" sz="3500" b="1" i="1" dirty="0" smtClean="0">
                      <a:latin typeface="Arial" pitchFamily="34" charset="0"/>
                      <a:cs typeface="Arial" pitchFamily="34" charset="0"/>
                    </a:endParaRPr>
                  </a:p>
                  <a:p>
                    <a:endParaRPr lang="en-US" sz="3500" b="1" i="1" dirty="0" smtClean="0">
                      <a:latin typeface="Arial" pitchFamily="34" charset="0"/>
                      <a:cs typeface="Arial" pitchFamily="34" charset="0"/>
                    </a:endParaRPr>
                  </a:p>
                  <a:p>
                    <a:r>
                      <a:rPr lang="en-US" sz="3000" dirty="0" smtClean="0">
                        <a:latin typeface="Arial" pitchFamily="34" charset="0"/>
                        <a:cs typeface="Arial" pitchFamily="34" charset="0"/>
                      </a:rPr>
                      <a:t>Left: The 2D dose distributions of the large PTV with the typical approach using two lateral-oblique fields. By using an additional anterior-inferior oblique field in the new approach, the doses near the skin at the posterior of the PTV, as shown in the axial views, were significantly reduced.</a:t>
                    </a:r>
                  </a:p>
                  <a:p>
                    <a:endParaRPr lang="en-US" sz="1200" dirty="0" smtClean="0">
                      <a:latin typeface="Arial" pitchFamily="34" charset="0"/>
                      <a:cs typeface="Arial" pitchFamily="34" charset="0"/>
                    </a:endParaRPr>
                  </a:p>
                  <a:p>
                    <a:r>
                      <a:rPr lang="en-US" sz="3000" dirty="0" smtClean="0">
                        <a:latin typeface="Arial" pitchFamily="34" charset="0"/>
                        <a:cs typeface="Arial" pitchFamily="34" charset="0"/>
                      </a:rPr>
                      <a:t>Right: DVHs of the CTV, PTV, and OARs with the new and typical approaches in Fig 2. Doses from 1900 to 2250 </a:t>
                    </a:r>
                    <a:r>
                      <a:rPr lang="en-US" sz="3000" dirty="0" err="1" smtClean="0">
                        <a:latin typeface="Arial" pitchFamily="34" charset="0"/>
                        <a:cs typeface="Arial" pitchFamily="34" charset="0"/>
                      </a:rPr>
                      <a:t>cGy</a:t>
                    </a:r>
                    <a:r>
                      <a:rPr lang="en-US" sz="3000" dirty="0" smtClean="0">
                        <a:latin typeface="Arial" pitchFamily="34" charset="0"/>
                        <a:cs typeface="Arial" pitchFamily="34" charset="0"/>
                      </a:rPr>
                      <a:t> were widely expanded for the differences of the DVHs of the CTV and PTV between the two plans. Small variations (within a few percentages) on the DVHs of the target and OARs are seen between the plans.  Doses to the spinal cord with 3-mm expansion are negligible for both plans.</a:t>
                    </a:r>
                  </a:p>
                  <a:p>
                    <a:endParaRPr lang="en-US" sz="2000" b="1" i="1" dirty="0" smtClean="0">
                      <a:latin typeface="Arial" pitchFamily="34" charset="0"/>
                      <a:cs typeface="Arial" pitchFamily="34" charset="0"/>
                    </a:endParaRPr>
                  </a:p>
                  <a:p>
                    <a:pPr>
                      <a:buFont typeface="Wingdings" pitchFamily="2" charset="2"/>
                      <a:buChar char="Ø"/>
                    </a:pPr>
                    <a:r>
                      <a:rPr lang="en-US" sz="3500" b="1" i="1" dirty="0" smtClean="0">
                        <a:latin typeface="Arial" pitchFamily="34" charset="0"/>
                        <a:cs typeface="Arial" pitchFamily="34" charset="0"/>
                      </a:rPr>
                      <a:t>Single target volume including homo-lateral node: </a:t>
                    </a:r>
                  </a:p>
                  <a:p>
                    <a:pPr>
                      <a:buFont typeface="Wingdings" pitchFamily="2" charset="2"/>
                      <a:buChar char="Ø"/>
                    </a:pPr>
                    <a:endParaRPr lang="en-US" sz="3500" b="1" i="1" dirty="0" smtClean="0">
                      <a:latin typeface="Arial" pitchFamily="34" charset="0"/>
                      <a:cs typeface="Arial" pitchFamily="34" charset="0"/>
                    </a:endParaRPr>
                  </a:p>
                  <a:p>
                    <a:pPr>
                      <a:buFont typeface="Wingdings" pitchFamily="2" charset="2"/>
                      <a:buChar char="Ø"/>
                    </a:pPr>
                    <a:endParaRPr lang="en-US" sz="3500" b="1" i="1" dirty="0" smtClean="0">
                      <a:latin typeface="Arial" pitchFamily="34" charset="0"/>
                      <a:cs typeface="Arial" pitchFamily="34" charset="0"/>
                    </a:endParaRPr>
                  </a:p>
                  <a:p>
                    <a:pPr>
                      <a:buFont typeface="Wingdings" pitchFamily="2" charset="2"/>
                      <a:buChar char="Ø"/>
                    </a:pPr>
                    <a:endParaRPr lang="en-US" sz="3500" b="1" i="1" dirty="0" smtClean="0">
                      <a:latin typeface="Arial" pitchFamily="34" charset="0"/>
                      <a:cs typeface="Arial" pitchFamily="34" charset="0"/>
                    </a:endParaRPr>
                  </a:p>
                  <a:p>
                    <a:pPr>
                      <a:buFont typeface="Wingdings" pitchFamily="2" charset="2"/>
                      <a:buChar char="Ø"/>
                    </a:pPr>
                    <a:endParaRPr lang="en-US" sz="3500" b="1" i="1" dirty="0" smtClean="0">
                      <a:latin typeface="Arial" pitchFamily="34" charset="0"/>
                      <a:cs typeface="Arial" pitchFamily="34" charset="0"/>
                    </a:endParaRPr>
                  </a:p>
                  <a:p>
                    <a:pPr>
                      <a:buFont typeface="Wingdings" pitchFamily="2" charset="2"/>
                      <a:buChar char="Ø"/>
                    </a:pPr>
                    <a:endParaRPr lang="en-US" sz="3500" b="1" i="1" dirty="0" smtClean="0">
                      <a:latin typeface="Arial" pitchFamily="34" charset="0"/>
                      <a:cs typeface="Arial" pitchFamily="34" charset="0"/>
                    </a:endParaRPr>
                  </a:p>
                  <a:p>
                    <a:pPr>
                      <a:buFont typeface="Wingdings" pitchFamily="2" charset="2"/>
                      <a:buChar char="Ø"/>
                    </a:pPr>
                    <a:endParaRPr lang="en-US" sz="3500" b="1" i="1" dirty="0" smtClean="0">
                      <a:latin typeface="Arial" pitchFamily="34" charset="0"/>
                      <a:cs typeface="Arial" pitchFamily="34" charset="0"/>
                    </a:endParaRPr>
                  </a:p>
                  <a:p>
                    <a:pPr>
                      <a:buFont typeface="Wingdings" pitchFamily="2" charset="2"/>
                      <a:buChar char="Ø"/>
                    </a:pPr>
                    <a:endParaRPr lang="en-US" sz="3500" b="1" i="1" dirty="0" smtClean="0">
                      <a:latin typeface="Arial" pitchFamily="34" charset="0"/>
                      <a:cs typeface="Arial" pitchFamily="34" charset="0"/>
                    </a:endParaRPr>
                  </a:p>
                  <a:p>
                    <a:endParaRPr lang="en-US" sz="3000" dirty="0" smtClean="0">
                      <a:latin typeface="Arial" pitchFamily="34" charset="0"/>
                      <a:cs typeface="Arial" pitchFamily="34" charset="0"/>
                    </a:endParaRPr>
                  </a:p>
                  <a:p>
                    <a:r>
                      <a:rPr lang="en-US" sz="3000" dirty="0" smtClean="0">
                        <a:latin typeface="Arial" pitchFamily="34" charset="0"/>
                        <a:cs typeface="Arial" pitchFamily="34" charset="0"/>
                      </a:rPr>
                      <a:t>Left: Axial and coronal views for 2D dose distributions for the STV-node case with the typical approach and the new approach. By using RCV, dose coverage on the PTV is improved at the upper left corner in the axial view and at the superior part of the low-neck node in the coronal view. The left and right panels show the comparisons. </a:t>
                    </a:r>
                  </a:p>
                  <a:p>
                    <a:endParaRPr lang="en-US" sz="1200" dirty="0" smtClean="0">
                      <a:latin typeface="Arial" pitchFamily="34" charset="0"/>
                      <a:cs typeface="Arial" pitchFamily="34" charset="0"/>
                    </a:endParaRPr>
                  </a:p>
                  <a:p>
                    <a:r>
                      <a:rPr lang="en-US" sz="3000" dirty="0" smtClean="0">
                        <a:latin typeface="Arial" pitchFamily="34" charset="0"/>
                        <a:cs typeface="Arial" pitchFamily="34" charset="0"/>
                      </a:rPr>
                      <a:t>Right: DVHs of the CTV, PTV, and OARs in the STV-node </a:t>
                    </a:r>
                    <a:r>
                      <a:rPr lang="en-US" sz="3000" dirty="0" err="1" smtClean="0">
                        <a:latin typeface="Arial" pitchFamily="34" charset="0"/>
                        <a:cs typeface="Arial" pitchFamily="34" charset="0"/>
                      </a:rPr>
                      <a:t>tonsillar</a:t>
                    </a:r>
                    <a:r>
                      <a:rPr lang="en-US" sz="3000" dirty="0" smtClean="0">
                        <a:latin typeface="Arial" pitchFamily="34" charset="0"/>
                        <a:cs typeface="Arial" pitchFamily="34" charset="0"/>
                      </a:rPr>
                      <a:t> tumor case of patient 2 with the new and typical approaches in Fig 5. The large dose non-uniformity on the PTV is seen in the inset for the typical approach with 1% volume up to ~12.5% of the prescription. With RCV and no modification to the aperture, dose uniformity of PTV is improved in the new approach with large doses to the right parotid near the tumor. Doses to the left parotid and spinal cord with 3-mm expanding are negligible for both plans.</a:t>
                    </a:r>
                  </a:p>
                  <a:p>
                    <a:endParaRPr lang="en-US" sz="2000" b="1" i="1" dirty="0" smtClean="0">
                      <a:latin typeface="Arial" pitchFamily="34" charset="0"/>
                      <a:cs typeface="Arial" pitchFamily="34" charset="0"/>
                    </a:endParaRPr>
                  </a:p>
                  <a:p>
                    <a:pPr>
                      <a:buFont typeface="Wingdings" pitchFamily="2" charset="2"/>
                      <a:buChar char="Ø"/>
                    </a:pPr>
                    <a:r>
                      <a:rPr lang="en-US" sz="3500" b="1" i="1" dirty="0" smtClean="0">
                        <a:latin typeface="Arial" pitchFamily="34" charset="0"/>
                        <a:cs typeface="Arial" pitchFamily="34" charset="0"/>
                      </a:rPr>
                      <a:t>Multiple target volume case with bilateral nodes: </a:t>
                    </a:r>
                  </a:p>
                  <a:p>
                    <a:pPr>
                      <a:buFont typeface="Wingdings" pitchFamily="2" charset="2"/>
                      <a:buChar char="Ø"/>
                    </a:pPr>
                    <a:endParaRPr lang="en-US" sz="3500" b="1" i="1" dirty="0" smtClean="0">
                      <a:latin typeface="Arial" pitchFamily="34" charset="0"/>
                      <a:cs typeface="Arial" pitchFamily="34" charset="0"/>
                    </a:endParaRPr>
                  </a:p>
                  <a:p>
                    <a:pPr>
                      <a:buFont typeface="Wingdings" pitchFamily="2" charset="2"/>
                      <a:buChar char="Ø"/>
                    </a:pPr>
                    <a:endParaRPr lang="en-US" sz="3500" b="1" i="1" dirty="0" smtClean="0">
                      <a:latin typeface="Arial" pitchFamily="34" charset="0"/>
                      <a:cs typeface="Arial" pitchFamily="34" charset="0"/>
                    </a:endParaRPr>
                  </a:p>
                  <a:p>
                    <a:pPr>
                      <a:buFont typeface="Wingdings" pitchFamily="2" charset="2"/>
                      <a:buChar char="Ø"/>
                    </a:pPr>
                    <a:endParaRPr lang="en-US" sz="3500" b="1" i="1" dirty="0" smtClean="0">
                      <a:latin typeface="Arial" pitchFamily="34" charset="0"/>
                      <a:cs typeface="Arial" pitchFamily="34" charset="0"/>
                    </a:endParaRPr>
                  </a:p>
                  <a:p>
                    <a:pPr>
                      <a:buFont typeface="Wingdings" pitchFamily="2" charset="2"/>
                      <a:buChar char="Ø"/>
                    </a:pPr>
                    <a:endParaRPr lang="en-US" sz="3500" b="1" i="1" dirty="0" smtClean="0">
                      <a:latin typeface="Arial" pitchFamily="34" charset="0"/>
                      <a:cs typeface="Arial" pitchFamily="34" charset="0"/>
                    </a:endParaRPr>
                  </a:p>
                  <a:p>
                    <a:pPr>
                      <a:buFont typeface="Wingdings" pitchFamily="2" charset="2"/>
                      <a:buChar char="Ø"/>
                    </a:pPr>
                    <a:endParaRPr lang="en-US" sz="3500" b="1" i="1" dirty="0" smtClean="0">
                      <a:latin typeface="Arial" pitchFamily="34" charset="0"/>
                      <a:cs typeface="Arial" pitchFamily="34" charset="0"/>
                    </a:endParaRPr>
                  </a:p>
                  <a:p>
                    <a:pPr>
                      <a:buFont typeface="Wingdings" pitchFamily="2" charset="2"/>
                      <a:buChar char="Ø"/>
                    </a:pPr>
                    <a:endParaRPr lang="en-US" sz="3500" b="1" i="1" dirty="0" smtClean="0">
                      <a:latin typeface="Arial" pitchFamily="34" charset="0"/>
                      <a:cs typeface="Arial" pitchFamily="34" charset="0"/>
                    </a:endParaRPr>
                  </a:p>
                  <a:p>
                    <a:pPr>
                      <a:buFont typeface="Wingdings" pitchFamily="2" charset="2"/>
                      <a:buChar char="Ø"/>
                    </a:pPr>
                    <a:endParaRPr lang="en-US" sz="3500" b="1" i="1" dirty="0" smtClean="0">
                      <a:latin typeface="Arial" pitchFamily="34" charset="0"/>
                      <a:cs typeface="Arial" pitchFamily="34" charset="0"/>
                    </a:endParaRPr>
                  </a:p>
                  <a:p>
                    <a:pPr>
                      <a:buFont typeface="Wingdings" pitchFamily="2" charset="2"/>
                      <a:buChar char="Ø"/>
                    </a:pPr>
                    <a:endParaRPr lang="en-US" sz="3500" b="1" i="1" dirty="0" smtClean="0">
                      <a:latin typeface="Arial" pitchFamily="34" charset="0"/>
                      <a:cs typeface="Arial" pitchFamily="34" charset="0"/>
                    </a:endParaRPr>
                  </a:p>
                  <a:p>
                    <a:pPr>
                      <a:buFont typeface="Wingdings" pitchFamily="2" charset="2"/>
                      <a:buChar char="Ø"/>
                    </a:pPr>
                    <a:endParaRPr lang="en-US" sz="3500" b="1" i="1" dirty="0" smtClean="0">
                      <a:latin typeface="Arial" pitchFamily="34" charset="0"/>
                      <a:cs typeface="Arial" pitchFamily="34" charset="0"/>
                    </a:endParaRPr>
                  </a:p>
                  <a:p>
                    <a:r>
                      <a:rPr lang="en-US" sz="3000" dirty="0" smtClean="0">
                        <a:latin typeface="Arial" pitchFamily="34" charset="0"/>
                        <a:cs typeface="Arial" pitchFamily="34" charset="0"/>
                      </a:rPr>
                      <a:t>Left: Axial and </a:t>
                    </a:r>
                    <a:r>
                      <a:rPr lang="en-US" sz="3000" dirty="0" err="1" smtClean="0">
                        <a:latin typeface="Arial" pitchFamily="34" charset="0"/>
                        <a:cs typeface="Arial" pitchFamily="34" charset="0"/>
                      </a:rPr>
                      <a:t>sagital</a:t>
                    </a:r>
                    <a:r>
                      <a:rPr lang="en-US" sz="3000" dirty="0" smtClean="0">
                        <a:latin typeface="Arial" pitchFamily="34" charset="0"/>
                        <a:cs typeface="Arial" pitchFamily="34" charset="0"/>
                      </a:rPr>
                      <a:t> views for 2D dose distributions in the MTV case of with the typical approach and the new approach. The color-wash area is used RCV including tumor and nearby and low-neck nodes at tumor side, but not including the node at opposite of tumor. By using the RCV and in-field matching technique, doses at the junction between the low-neck node and the tumor are improved with more uniform doses to the PTV. </a:t>
                    </a:r>
                  </a:p>
                  <a:p>
                    <a:endParaRPr lang="en-US" sz="1200" dirty="0" smtClean="0">
                      <a:latin typeface="Arial" pitchFamily="34" charset="0"/>
                      <a:cs typeface="Arial" pitchFamily="34" charset="0"/>
                    </a:endParaRPr>
                  </a:p>
                  <a:p>
                    <a:r>
                      <a:rPr lang="en-US" sz="3000" dirty="0" smtClean="0">
                        <a:latin typeface="Arial" pitchFamily="34" charset="0"/>
                        <a:cs typeface="Arial" pitchFamily="34" charset="0"/>
                      </a:rPr>
                      <a:t>Right: DVHs of the CTV, PTV, and OARs in the MTV with </a:t>
                    </a:r>
                    <a:r>
                      <a:rPr lang="en-US" sz="3000" dirty="0" err="1" smtClean="0">
                        <a:latin typeface="Arial" pitchFamily="34" charset="0"/>
                        <a:cs typeface="Arial" pitchFamily="34" charset="0"/>
                      </a:rPr>
                      <a:t>tonsillar</a:t>
                    </a:r>
                    <a:r>
                      <a:rPr lang="en-US" sz="3000" dirty="0" smtClean="0">
                        <a:latin typeface="Arial" pitchFamily="34" charset="0"/>
                        <a:cs typeface="Arial" pitchFamily="34" charset="0"/>
                      </a:rPr>
                      <a:t> tumor case of patient 1 with the new and typical approaches in Fig 7. To reduce doses to the right parotid, in-field matching is used with RCV in the new approach.</a:t>
                    </a:r>
                    <a:r>
                      <a:rPr lang="en-US" sz="3000" b="1" i="1" dirty="0" smtClean="0">
                        <a:latin typeface="Arial" pitchFamily="34" charset="0"/>
                        <a:cs typeface="Arial" pitchFamily="34" charset="0"/>
                      </a:rPr>
                      <a:t>.</a:t>
                    </a:r>
                  </a:p>
                </p:txBody>
              </p:sp>
              <p:pic>
                <p:nvPicPr>
                  <p:cNvPr id="17" name="Picture 16" descr="Fig7-MTV-2D pt1.TIF"/>
                  <p:cNvPicPr>
                    <a:picLocks noChangeAspect="1"/>
                  </p:cNvPicPr>
                  <p:nvPr/>
                </p:nvPicPr>
                <p:blipFill>
                  <a:blip r:embed="rId3" cstate="print"/>
                  <a:stretch>
                    <a:fillRect/>
                  </a:stretch>
                </p:blipFill>
                <p:spPr>
                  <a:xfrm>
                    <a:off x="22402799" y="24155400"/>
                    <a:ext cx="6861911" cy="3886200"/>
                  </a:xfrm>
                  <a:prstGeom prst="rect">
                    <a:avLst/>
                  </a:prstGeom>
                </p:spPr>
              </p:pic>
              <p:pic>
                <p:nvPicPr>
                  <p:cNvPr id="18" name="Picture 17" descr="Fig8-MTV-DVH pt1.TIF"/>
                  <p:cNvPicPr>
                    <a:picLocks noChangeAspect="1"/>
                  </p:cNvPicPr>
                  <p:nvPr/>
                </p:nvPicPr>
                <p:blipFill>
                  <a:blip r:embed="rId4" cstate="print"/>
                  <a:stretch>
                    <a:fillRect/>
                  </a:stretch>
                </p:blipFill>
                <p:spPr>
                  <a:xfrm>
                    <a:off x="31089600" y="24307800"/>
                    <a:ext cx="7162800" cy="3731156"/>
                  </a:xfrm>
                  <a:prstGeom prst="rect">
                    <a:avLst/>
                  </a:prstGeom>
                </p:spPr>
              </p:pic>
              <p:pic>
                <p:nvPicPr>
                  <p:cNvPr id="15" name="Picture 14" descr="Fig5-Plan2dDoses Pt2.TIF"/>
                  <p:cNvPicPr>
                    <a:picLocks noChangeAspect="1"/>
                  </p:cNvPicPr>
                  <p:nvPr/>
                </p:nvPicPr>
                <p:blipFill>
                  <a:blip r:embed="rId5" cstate="print"/>
                  <a:stretch>
                    <a:fillRect/>
                  </a:stretch>
                </p:blipFill>
                <p:spPr>
                  <a:xfrm>
                    <a:off x="22707599" y="14859000"/>
                    <a:ext cx="6175415" cy="4038600"/>
                  </a:xfrm>
                  <a:prstGeom prst="rect">
                    <a:avLst/>
                  </a:prstGeom>
                </p:spPr>
              </p:pic>
              <p:pic>
                <p:nvPicPr>
                  <p:cNvPr id="16" name="Picture 15" descr="Fig6-STV-node-DVH Pt2.TIF"/>
                  <p:cNvPicPr>
                    <a:picLocks noChangeAspect="1"/>
                  </p:cNvPicPr>
                  <p:nvPr/>
                </p:nvPicPr>
                <p:blipFill>
                  <a:blip r:embed="rId6" cstate="print"/>
                  <a:stretch>
                    <a:fillRect/>
                  </a:stretch>
                </p:blipFill>
                <p:spPr>
                  <a:xfrm>
                    <a:off x="30175200" y="14935201"/>
                    <a:ext cx="7874587" cy="4038600"/>
                  </a:xfrm>
                  <a:prstGeom prst="rect">
                    <a:avLst/>
                  </a:prstGeom>
                </p:spPr>
              </p:pic>
              <p:pic>
                <p:nvPicPr>
                  <p:cNvPr id="12" name="Picture 11" descr="Fig3-BaseTongueDVHs Pt4.TIF"/>
                  <p:cNvPicPr>
                    <a:picLocks noChangeAspect="1"/>
                  </p:cNvPicPr>
                  <p:nvPr/>
                </p:nvPicPr>
                <p:blipFill>
                  <a:blip r:embed="rId7" cstate="print"/>
                  <a:stretch>
                    <a:fillRect/>
                  </a:stretch>
                </p:blipFill>
                <p:spPr>
                  <a:xfrm>
                    <a:off x="30480000" y="6400800"/>
                    <a:ext cx="6781800" cy="3662374"/>
                  </a:xfrm>
                  <a:prstGeom prst="rect">
                    <a:avLst/>
                  </a:prstGeom>
                </p:spPr>
              </p:pic>
              <p:pic>
                <p:nvPicPr>
                  <p:cNvPr id="19" name="Picture 18" descr="Fig2-2Ddose-BaseTongue Pt4.TIF"/>
                  <p:cNvPicPr>
                    <a:picLocks noChangeAspect="1"/>
                  </p:cNvPicPr>
                  <p:nvPr/>
                </p:nvPicPr>
                <p:blipFill>
                  <a:blip r:embed="rId8" cstate="print"/>
                  <a:stretch>
                    <a:fillRect/>
                  </a:stretch>
                </p:blipFill>
                <p:spPr>
                  <a:xfrm>
                    <a:off x="21107400" y="6400800"/>
                    <a:ext cx="8839200" cy="4159757"/>
                  </a:xfrm>
                  <a:prstGeom prst="rect">
                    <a:avLst/>
                  </a:prstGeom>
                </p:spPr>
              </p:pic>
            </p:grpSp>
            <p:grpSp>
              <p:nvGrpSpPr>
                <p:cNvPr id="25" name="Group 24"/>
                <p:cNvGrpSpPr/>
                <p:nvPr/>
              </p:nvGrpSpPr>
              <p:grpSpPr>
                <a:xfrm>
                  <a:off x="1371600" y="4419600"/>
                  <a:ext cx="18516600" cy="28566790"/>
                  <a:chOff x="1371600" y="4419600"/>
                  <a:chExt cx="18516600" cy="28566790"/>
                </a:xfrm>
              </p:grpSpPr>
              <p:sp>
                <p:nvSpPr>
                  <p:cNvPr id="4" name="Text Box 52"/>
                  <p:cNvSpPr txBox="1">
                    <a:spLocks noChangeArrowheads="1"/>
                  </p:cNvSpPr>
                  <p:nvPr/>
                </p:nvSpPr>
                <p:spPr bwMode="auto">
                  <a:xfrm>
                    <a:off x="1524000" y="4419600"/>
                    <a:ext cx="18135600" cy="2626792"/>
                  </a:xfrm>
                  <a:prstGeom prst="rect">
                    <a:avLst/>
                  </a:prstGeom>
                  <a:solidFill>
                    <a:schemeClr val="accent6">
                      <a:lumMod val="20000"/>
                      <a:lumOff val="80000"/>
                      <a:alpha val="0"/>
                    </a:schemeClr>
                  </a:solidFill>
                  <a:ln w="9525">
                    <a:noFill/>
                    <a:miter lim="800000"/>
                    <a:headEnd/>
                    <a:tailEnd/>
                  </a:ln>
                  <a:effectLst/>
                </p:spPr>
                <p:txBody>
                  <a:bodyPr wrap="square" lIns="467799" tIns="233894" rIns="467799" bIns="233894">
                    <a:spAutoFit/>
                  </a:bodyPr>
                  <a:lstStyle/>
                  <a:p>
                    <a:r>
                      <a:rPr lang="en-US" sz="3500" b="1" i="1" cap="all" dirty="0" smtClean="0">
                        <a:solidFill>
                          <a:srgbClr val="C00000"/>
                        </a:solidFill>
                        <a:latin typeface="Arial" pitchFamily="34" charset="0"/>
                        <a:cs typeface="Arial" pitchFamily="34" charset="0"/>
                      </a:rPr>
                      <a:t>Purpose</a:t>
                    </a:r>
                  </a:p>
                  <a:p>
                    <a:r>
                      <a:rPr lang="en-US" sz="3500" b="1" i="1" dirty="0" smtClean="0">
                        <a:latin typeface="Arial" pitchFamily="34" charset="0"/>
                        <a:cs typeface="Arial" pitchFamily="34" charset="0"/>
                      </a:rPr>
                      <a:t>Proton planning techniques using in-field matching and range-compensator-volume (RCV) were investigated to improve </a:t>
                    </a:r>
                    <a:r>
                      <a:rPr lang="en-US" sz="3500" b="1" i="1" dirty="0" err="1" smtClean="0">
                        <a:latin typeface="Arial" pitchFamily="34" charset="0"/>
                        <a:cs typeface="Arial" pitchFamily="34" charset="0"/>
                      </a:rPr>
                      <a:t>dosimetry</a:t>
                    </a:r>
                    <a:r>
                      <a:rPr lang="en-US" sz="3500" b="1" i="1" dirty="0" smtClean="0">
                        <a:latin typeface="Arial" pitchFamily="34" charset="0"/>
                        <a:cs typeface="Arial" pitchFamily="34" charset="0"/>
                      </a:rPr>
                      <a:t> in treating oropharynx cancers.</a:t>
                    </a:r>
                    <a:endParaRPr lang="en-US" sz="3500" b="1" i="1" cap="all" dirty="0" smtClean="0">
                      <a:solidFill>
                        <a:srgbClr val="C00000"/>
                      </a:solidFill>
                      <a:latin typeface="Arial" pitchFamily="34" charset="0"/>
                      <a:cs typeface="Arial" pitchFamily="34" charset="0"/>
                    </a:endParaRPr>
                  </a:p>
                </p:txBody>
              </p:sp>
              <p:sp>
                <p:nvSpPr>
                  <p:cNvPr id="6" name="Text Box 52"/>
                  <p:cNvSpPr txBox="1">
                    <a:spLocks noChangeArrowheads="1"/>
                  </p:cNvSpPr>
                  <p:nvPr/>
                </p:nvSpPr>
                <p:spPr bwMode="auto">
                  <a:xfrm>
                    <a:off x="1371600" y="6781800"/>
                    <a:ext cx="18288000" cy="9628709"/>
                  </a:xfrm>
                  <a:prstGeom prst="rect">
                    <a:avLst/>
                  </a:prstGeom>
                  <a:solidFill>
                    <a:schemeClr val="accent6">
                      <a:lumMod val="20000"/>
                      <a:lumOff val="80000"/>
                      <a:alpha val="0"/>
                    </a:schemeClr>
                  </a:solidFill>
                  <a:ln w="9525">
                    <a:noFill/>
                    <a:miter lim="800000"/>
                    <a:headEnd/>
                    <a:tailEnd/>
                  </a:ln>
                  <a:effectLst/>
                </p:spPr>
                <p:txBody>
                  <a:bodyPr wrap="square" lIns="467799" tIns="233894" rIns="467799" bIns="233894">
                    <a:spAutoFit/>
                  </a:bodyPr>
                  <a:lstStyle/>
                  <a:p>
                    <a:r>
                      <a:rPr lang="en-US" sz="3500" b="1" i="1" cap="all" dirty="0" smtClean="0">
                        <a:solidFill>
                          <a:srgbClr val="C00000"/>
                        </a:solidFill>
                        <a:latin typeface="Arial" pitchFamily="34" charset="0"/>
                        <a:cs typeface="Arial" pitchFamily="34" charset="0"/>
                      </a:rPr>
                      <a:t>MATERIALS AND Methods</a:t>
                    </a:r>
                  </a:p>
                  <a:p>
                    <a:pPr>
                      <a:buFont typeface="Wingdings" pitchFamily="2" charset="2"/>
                      <a:buChar char="Ø"/>
                    </a:pPr>
                    <a:r>
                      <a:rPr lang="en-US" sz="3500" b="1" i="1" dirty="0" smtClean="0">
                        <a:latin typeface="Arial" pitchFamily="34" charset="0"/>
                        <a:cs typeface="Arial" pitchFamily="34" charset="0"/>
                      </a:rPr>
                      <a:t>Irregular shapes of oropharynx tumors are dictated by patterns of contiguous and lymphatic spread over anatomical boundaries. Proton plans with complex target volumes can result in large dose non-uniformity to the target and exceed the tolerance of organs at risk (OARs).  </a:t>
                    </a:r>
                  </a:p>
                  <a:p>
                    <a:pPr>
                      <a:buFont typeface="Wingdings" pitchFamily="2" charset="2"/>
                      <a:buChar char="Ø"/>
                    </a:pPr>
                    <a:r>
                      <a:rPr lang="en-US" sz="3500" b="1" i="1" dirty="0" smtClean="0">
                        <a:latin typeface="Arial" pitchFamily="34" charset="0"/>
                        <a:cs typeface="Arial" pitchFamily="34" charset="0"/>
                      </a:rPr>
                      <a:t>Proton boost plans were performed on nine patients, delivering an additional 20Gy to 95% of the planning target volume (PTV) and 100% of the clinical target volume (CTV) to escalate the IMRT dose from 50Gy to 70Gy. </a:t>
                    </a:r>
                  </a:p>
                  <a:p>
                    <a:pPr>
                      <a:buFont typeface="Wingdings" pitchFamily="2" charset="2"/>
                      <a:buChar char="Ø"/>
                    </a:pPr>
                    <a:r>
                      <a:rPr lang="en-US" sz="3500" b="1" i="1" dirty="0" smtClean="0">
                        <a:latin typeface="Arial" pitchFamily="34" charset="0"/>
                        <a:cs typeface="Arial" pitchFamily="34" charset="0"/>
                      </a:rPr>
                      <a:t>Our typical treatment approach is to use PTV with a 6-mm margin in forming the aperture and constructing the compensator with 5-mm smearing, including 3-mm patient-positioning error and irregular shape at the distal edges of the PTV. </a:t>
                    </a:r>
                  </a:p>
                  <a:p>
                    <a:pPr>
                      <a:buFont typeface="Wingdings" pitchFamily="2" charset="2"/>
                      <a:buChar char="Ø"/>
                    </a:pPr>
                    <a:r>
                      <a:rPr lang="en-US" sz="3500" b="1" i="1" dirty="0" smtClean="0">
                        <a:latin typeface="Arial" pitchFamily="34" charset="0"/>
                        <a:cs typeface="Arial" pitchFamily="34" charset="0"/>
                      </a:rPr>
                      <a:t>A new approach is to use techniques of in-field matching and RCV. The RCV was obtained by copying and manually expanding the PTV and then using it in constructing the compensator. </a:t>
                    </a:r>
                  </a:p>
                  <a:p>
                    <a:pPr>
                      <a:buFont typeface="Wingdings" pitchFamily="2" charset="2"/>
                      <a:buChar char="Ø"/>
                    </a:pPr>
                    <a:r>
                      <a:rPr lang="en-US" sz="3500" b="1" i="1" dirty="0" smtClean="0">
                        <a:latin typeface="Arial" pitchFamily="34" charset="0"/>
                        <a:cs typeface="Arial" pitchFamily="34" charset="0"/>
                      </a:rPr>
                      <a:t>The in-field matching technique allows for treating the primary target with a large modulation and the neck node with a small modulation by sharing the same compensator.</a:t>
                    </a:r>
                    <a:endParaRPr lang="en-US" sz="3500" b="1" i="1" cap="all" dirty="0" smtClean="0">
                      <a:solidFill>
                        <a:srgbClr val="C00000"/>
                      </a:solidFill>
                      <a:latin typeface="Arial" pitchFamily="34" charset="0"/>
                      <a:cs typeface="Arial" pitchFamily="34" charset="0"/>
                    </a:endParaRPr>
                  </a:p>
                </p:txBody>
              </p:sp>
              <p:sp>
                <p:nvSpPr>
                  <p:cNvPr id="7" name="Text Box 52"/>
                  <p:cNvSpPr txBox="1">
                    <a:spLocks noChangeArrowheads="1"/>
                  </p:cNvSpPr>
                  <p:nvPr/>
                </p:nvSpPr>
                <p:spPr bwMode="auto">
                  <a:xfrm>
                    <a:off x="1447800" y="16230600"/>
                    <a:ext cx="18440400" cy="11244536"/>
                  </a:xfrm>
                  <a:prstGeom prst="rect">
                    <a:avLst/>
                  </a:prstGeom>
                  <a:solidFill>
                    <a:schemeClr val="accent6">
                      <a:lumMod val="20000"/>
                      <a:lumOff val="80000"/>
                      <a:alpha val="0"/>
                    </a:schemeClr>
                  </a:solidFill>
                  <a:ln w="9525">
                    <a:noFill/>
                    <a:miter lim="800000"/>
                    <a:headEnd/>
                    <a:tailEnd/>
                  </a:ln>
                  <a:effectLst/>
                </p:spPr>
                <p:txBody>
                  <a:bodyPr wrap="square" lIns="467799" tIns="233894" rIns="467799" bIns="233894">
                    <a:spAutoFit/>
                  </a:bodyPr>
                  <a:lstStyle/>
                  <a:p>
                    <a:r>
                      <a:rPr lang="en-US" sz="3500" b="1" i="1" cap="all" dirty="0" smtClean="0">
                        <a:solidFill>
                          <a:srgbClr val="C00000"/>
                        </a:solidFill>
                        <a:latin typeface="Arial" pitchFamily="34" charset="0"/>
                        <a:cs typeface="Arial" pitchFamily="34" charset="0"/>
                      </a:rPr>
                      <a:t>Results</a:t>
                    </a:r>
                  </a:p>
                  <a:p>
                    <a:pPr>
                      <a:buFont typeface="Wingdings" pitchFamily="2" charset="2"/>
                      <a:buChar char="Ø"/>
                    </a:pPr>
                    <a:r>
                      <a:rPr lang="en-US" sz="3500" b="1" i="1" dirty="0" smtClean="0">
                        <a:latin typeface="Arial" pitchFamily="34" charset="0"/>
                        <a:cs typeface="Arial" pitchFamily="34" charset="0"/>
                      </a:rPr>
                      <a:t>Nine patients were cataloged into single-target-volume cases with no node or a homo-lateral node and multiple-target-volumes cases with bilateral nodes. </a:t>
                    </a:r>
                  </a:p>
                  <a:p>
                    <a:pPr>
                      <a:buFont typeface="Wingdings" pitchFamily="2" charset="2"/>
                      <a:buChar char="Ø"/>
                    </a:pPr>
                    <a:r>
                      <a:rPr lang="en-US" sz="3500" b="1" i="1" dirty="0" smtClean="0">
                        <a:latin typeface="Arial" pitchFamily="34" charset="0"/>
                        <a:cs typeface="Arial" pitchFamily="34" charset="0"/>
                      </a:rPr>
                      <a:t>Because the patient-positioning error and organ motion along proton fields generate minimal uncertainty of proton penetration depth, the uniform 3-mm expansion applied in constructing the PTV from the CTV gives a 3-mm margin for considering the uncertainty of depth in the proton planning evaluation. Therefore, the range and modulation of each proton field were adjusted to assure that the isodose line of 95% of the prescription on two-dimensional dose distributions conformed well at distal and proximal contours of the PTV. </a:t>
                    </a:r>
                  </a:p>
                  <a:p>
                    <a:pPr>
                      <a:buFont typeface="Wingdings" pitchFamily="2" charset="2"/>
                      <a:buChar char="Ø"/>
                    </a:pPr>
                    <a:r>
                      <a:rPr lang="en-US" sz="3500" b="1" i="1" dirty="0" smtClean="0">
                        <a:latin typeface="Arial" pitchFamily="34" charset="0"/>
                        <a:cs typeface="Arial" pitchFamily="34" charset="0"/>
                      </a:rPr>
                      <a:t>In plans using the typical approach on complex shapes of PTVs, including single and/or both neck nodes, the dose to 1% volume of PTV (D</a:t>
                    </a:r>
                    <a:r>
                      <a:rPr lang="en-US" sz="3500" b="1" i="1" baseline="-25000" dirty="0" smtClean="0">
                        <a:latin typeface="Arial" pitchFamily="34" charset="0"/>
                        <a:cs typeface="Arial" pitchFamily="34" charset="0"/>
                      </a:rPr>
                      <a:t>V1%</a:t>
                    </a:r>
                    <a:r>
                      <a:rPr lang="en-US" sz="3500" b="1" i="1" dirty="0" smtClean="0">
                        <a:latin typeface="Arial" pitchFamily="34" charset="0"/>
                        <a:cs typeface="Arial" pitchFamily="34" charset="0"/>
                      </a:rPr>
                      <a:t>) can be ~12.5%. The D</a:t>
                    </a:r>
                    <a:r>
                      <a:rPr lang="en-US" sz="3500" b="1" i="1" baseline="-25000" dirty="0" smtClean="0">
                        <a:latin typeface="Arial" pitchFamily="34" charset="0"/>
                        <a:cs typeface="Arial" pitchFamily="34" charset="0"/>
                      </a:rPr>
                      <a:t>V1%</a:t>
                    </a:r>
                    <a:r>
                      <a:rPr lang="en-US" sz="3500" b="1" i="1" dirty="0" smtClean="0">
                        <a:latin typeface="Arial" pitchFamily="34" charset="0"/>
                        <a:cs typeface="Arial" pitchFamily="34" charset="0"/>
                      </a:rPr>
                      <a:t> is reduced to ~7.5% by using the new approach. Maximum doses to PTVs occur at regions between the primary target and neck node where a gap or large volumetric change is seen. </a:t>
                    </a:r>
                  </a:p>
                  <a:p>
                    <a:pPr>
                      <a:buFont typeface="Wingdings" pitchFamily="2" charset="2"/>
                      <a:buChar char="Ø"/>
                    </a:pPr>
                    <a:r>
                      <a:rPr lang="en-US" sz="3500" b="1" i="1" dirty="0" smtClean="0">
                        <a:latin typeface="Arial" pitchFamily="34" charset="0"/>
                        <a:cs typeface="Arial" pitchFamily="34" charset="0"/>
                      </a:rPr>
                      <a:t>By applying this new approach, the dose to 5% of the PTV (D</a:t>
                    </a:r>
                    <a:r>
                      <a:rPr lang="en-US" sz="3500" b="1" i="1" baseline="-25000" dirty="0" smtClean="0">
                        <a:latin typeface="Arial" pitchFamily="34" charset="0"/>
                        <a:cs typeface="Arial" pitchFamily="34" charset="0"/>
                      </a:rPr>
                      <a:t>V5%</a:t>
                    </a:r>
                    <a:r>
                      <a:rPr lang="en-US" sz="3500" b="1" i="1" dirty="0" smtClean="0">
                        <a:latin typeface="Arial" pitchFamily="34" charset="0"/>
                        <a:cs typeface="Arial" pitchFamily="34" charset="0"/>
                      </a:rPr>
                      <a:t>) was within 7.5% for all nine patients. </a:t>
                    </a:r>
                  </a:p>
                  <a:p>
                    <a:pPr>
                      <a:buFont typeface="Wingdings" pitchFamily="2" charset="2"/>
                      <a:buChar char="Ø"/>
                    </a:pPr>
                    <a:r>
                      <a:rPr lang="en-US" sz="3500" b="1" i="1" dirty="0" smtClean="0">
                        <a:latin typeface="Arial" pitchFamily="34" charset="0"/>
                        <a:cs typeface="Arial" pitchFamily="34" charset="0"/>
                      </a:rPr>
                      <a:t>Using the in-field matching technique in multiple-target-volumes cases, the doses to the right parotid sit next to the tumor is reduced without large increases in treatment times.</a:t>
                    </a:r>
                    <a:endParaRPr lang="en-US" sz="3500" b="1" i="1" dirty="0">
                      <a:latin typeface="Arial" pitchFamily="34" charset="0"/>
                      <a:cs typeface="Arial" pitchFamily="34" charset="0"/>
                    </a:endParaRPr>
                  </a:p>
                </p:txBody>
              </p:sp>
              <p:sp>
                <p:nvSpPr>
                  <p:cNvPr id="20" name="Text Box 52"/>
                  <p:cNvSpPr txBox="1">
                    <a:spLocks noChangeArrowheads="1"/>
                  </p:cNvSpPr>
                  <p:nvPr/>
                </p:nvSpPr>
                <p:spPr bwMode="auto">
                  <a:xfrm>
                    <a:off x="1447800" y="27051000"/>
                    <a:ext cx="17907000" cy="5935390"/>
                  </a:xfrm>
                  <a:prstGeom prst="rect">
                    <a:avLst/>
                  </a:prstGeom>
                  <a:solidFill>
                    <a:schemeClr val="accent6">
                      <a:lumMod val="20000"/>
                      <a:lumOff val="80000"/>
                      <a:alpha val="0"/>
                    </a:schemeClr>
                  </a:solidFill>
                  <a:ln w="9525">
                    <a:noFill/>
                    <a:miter lim="800000"/>
                    <a:headEnd/>
                    <a:tailEnd/>
                  </a:ln>
                  <a:effectLst/>
                </p:spPr>
                <p:txBody>
                  <a:bodyPr wrap="square" lIns="467799" tIns="233894" rIns="467799" bIns="233894">
                    <a:spAutoFit/>
                  </a:bodyPr>
                  <a:lstStyle/>
                  <a:p>
                    <a:r>
                      <a:rPr lang="en-US" sz="4000" b="1" i="1" cap="all" dirty="0" smtClean="0">
                        <a:solidFill>
                          <a:srgbClr val="C00000"/>
                        </a:solidFill>
                        <a:latin typeface="Arial" pitchFamily="34" charset="0"/>
                        <a:cs typeface="Arial" pitchFamily="34" charset="0"/>
                      </a:rPr>
                      <a:t>Conclusions</a:t>
                    </a:r>
                  </a:p>
                  <a:p>
                    <a:r>
                      <a:rPr lang="en-US" sz="3500" b="1" i="1" dirty="0" smtClean="0">
                        <a:latin typeface="Arial" pitchFamily="34" charset="0"/>
                        <a:cs typeface="Arial" pitchFamily="34" charset="0"/>
                      </a:rPr>
                      <a:t>The new approach in proton boost plans improves the two-dimensional dose distributions over the CTV/PTV and OARs for achieving the clinical requirements for all nine patients. The robustness of boost plans using the RCV and in-field matching technique might be better for managing the uncertainty of the proton distal range due to patient positioning for treatments of head and neck cancers. However, the effects of using RCV and in-field matching need to be investigated.</a:t>
                    </a:r>
                  </a:p>
                  <a:p>
                    <a:endParaRPr lang="en-US" sz="3500" b="1" i="1" dirty="0" smtClean="0">
                      <a:latin typeface="Arial" pitchFamily="34" charset="0"/>
                      <a:cs typeface="Arial" pitchFamily="34" charset="0"/>
                    </a:endParaRPr>
                  </a:p>
                  <a:p>
                    <a:r>
                      <a:rPr lang="en-US" sz="3500" b="1" i="1" dirty="0" smtClean="0">
                        <a:latin typeface="Arial" pitchFamily="34" charset="0"/>
                        <a:cs typeface="Arial" pitchFamily="34" charset="0"/>
                      </a:rPr>
                      <a:t>Poster:8</a:t>
                    </a:r>
                  </a:p>
                </p:txBody>
              </p:sp>
            </p:grpSp>
          </p:gr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6FAC934461E14DA23B062FE866D54F" ma:contentTypeVersion="2" ma:contentTypeDescription="Create a new document." ma:contentTypeScope="" ma:versionID="42d4a1370c167969a8e533bddd0571f5">
  <xsd:schema xmlns:xsd="http://www.w3.org/2001/XMLSchema" xmlns:xs="http://www.w3.org/2001/XMLSchema" xmlns:p="http://schemas.microsoft.com/office/2006/metadata/properties" xmlns:ns2="496423e5-0ffa-4cb5-8c7d-87ca54499c31" targetNamespace="http://schemas.microsoft.com/office/2006/metadata/properties" ma:root="true" ma:fieldsID="4db06413e886310431c0df68fc656d57" ns2:_="">
    <xsd:import namespace="496423e5-0ffa-4cb5-8c7d-87ca54499c3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6423e5-0ffa-4cb5-8c7d-87ca54499c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E9A597-F97E-4CB3-BF83-077080D3B435}"/>
</file>

<file path=customXml/itemProps2.xml><?xml version="1.0" encoding="utf-8"?>
<ds:datastoreItem xmlns:ds="http://schemas.openxmlformats.org/officeDocument/2006/customXml" ds:itemID="{79ECE6AD-2D89-4B45-9A34-7512B30255CA}"/>
</file>

<file path=customXml/itemProps3.xml><?xml version="1.0" encoding="utf-8"?>
<ds:datastoreItem xmlns:ds="http://schemas.openxmlformats.org/officeDocument/2006/customXml" ds:itemID="{B714AA69-7220-48B2-B82F-EC3191A0E251}"/>
</file>

<file path=docProps/app.xml><?xml version="1.0" encoding="utf-8"?>
<Properties xmlns="http://schemas.openxmlformats.org/officeDocument/2006/extended-properties" xmlns:vt="http://schemas.openxmlformats.org/officeDocument/2006/docPropsVTypes">
  <TotalTime>9211</TotalTime>
  <Words>1044</Words>
  <Application>Microsoft Office PowerPoint</Application>
  <PresentationFormat>Custom</PresentationFormat>
  <Paragraphs>63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ProCure Treatment Centers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Cyndie Morgan</dc:creator>
  <cp:lastModifiedBy>kim.hahn</cp:lastModifiedBy>
  <cp:revision>36</cp:revision>
  <dcterms:created xsi:type="dcterms:W3CDTF">2011-04-12T15:18:11Z</dcterms:created>
  <dcterms:modified xsi:type="dcterms:W3CDTF">2013-06-04T19:55:38Z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0x010100216FAC934461E14DA23B062FE866D54F</vt:lpwstr>
  </property>
  <property fmtid="{D5CDD505-2E9C-101B-9397-08002B2CF9AE}" pid="3" name="IsMyDocuments">
    <vt:bool>true</vt:bool>
  </property>
</Properties>
</file>