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sldIdLst>
    <p:sldId id="256" r:id="rId5"/>
  </p:sldIdLst>
  <p:sldSz cx="38404800" cy="28803600"/>
  <p:notesSz cx="6858000" cy="9144000"/>
  <p:defaultTextStyle>
    <a:defPPr>
      <a:defRPr lang="en-US"/>
    </a:defPPr>
    <a:lvl1pPr algn="l" defTabSz="4319588" rtl="0" eaLnBrk="0" fontAlgn="base" hangingPunct="0">
      <a:spcBef>
        <a:spcPct val="0"/>
      </a:spcBef>
      <a:spcAft>
        <a:spcPct val="0"/>
      </a:spcAft>
      <a:defRPr sz="8400" kern="1200">
        <a:solidFill>
          <a:schemeClr val="tx1"/>
        </a:solidFill>
        <a:latin typeface="Calibri" panose="020F0502020204030204" pitchFamily="34" charset="0"/>
        <a:ea typeface="+mn-ea"/>
        <a:cs typeface="+mn-cs"/>
      </a:defRPr>
    </a:lvl1pPr>
    <a:lvl2pPr marL="2159000" indent="-1473200" algn="l" defTabSz="4319588" rtl="0" eaLnBrk="0" fontAlgn="base" hangingPunct="0">
      <a:spcBef>
        <a:spcPct val="0"/>
      </a:spcBef>
      <a:spcAft>
        <a:spcPct val="0"/>
      </a:spcAft>
      <a:defRPr sz="8400" kern="1200">
        <a:solidFill>
          <a:schemeClr val="tx1"/>
        </a:solidFill>
        <a:latin typeface="Calibri" panose="020F0502020204030204" pitchFamily="34" charset="0"/>
        <a:ea typeface="+mn-ea"/>
        <a:cs typeface="+mn-cs"/>
      </a:defRPr>
    </a:lvl2pPr>
    <a:lvl3pPr marL="4319588" indent="-2947988" algn="l" defTabSz="4319588" rtl="0" eaLnBrk="0" fontAlgn="base" hangingPunct="0">
      <a:spcBef>
        <a:spcPct val="0"/>
      </a:spcBef>
      <a:spcAft>
        <a:spcPct val="0"/>
      </a:spcAft>
      <a:defRPr sz="8400" kern="1200">
        <a:solidFill>
          <a:schemeClr val="tx1"/>
        </a:solidFill>
        <a:latin typeface="Calibri" panose="020F0502020204030204" pitchFamily="34" charset="0"/>
        <a:ea typeface="+mn-ea"/>
        <a:cs typeface="+mn-cs"/>
      </a:defRPr>
    </a:lvl3pPr>
    <a:lvl4pPr marL="6478588" indent="-4421188" algn="l" defTabSz="4319588" rtl="0" eaLnBrk="0" fontAlgn="base" hangingPunct="0">
      <a:spcBef>
        <a:spcPct val="0"/>
      </a:spcBef>
      <a:spcAft>
        <a:spcPct val="0"/>
      </a:spcAft>
      <a:defRPr sz="8400" kern="1200">
        <a:solidFill>
          <a:schemeClr val="tx1"/>
        </a:solidFill>
        <a:latin typeface="Calibri" panose="020F0502020204030204" pitchFamily="34" charset="0"/>
        <a:ea typeface="+mn-ea"/>
        <a:cs typeface="+mn-cs"/>
      </a:defRPr>
    </a:lvl4pPr>
    <a:lvl5pPr marL="8639175" indent="-5895975" algn="l" defTabSz="4319588" rtl="0" eaLnBrk="0" fontAlgn="base" hangingPunct="0">
      <a:spcBef>
        <a:spcPct val="0"/>
      </a:spcBef>
      <a:spcAft>
        <a:spcPct val="0"/>
      </a:spcAft>
      <a:defRPr sz="8400" kern="1200">
        <a:solidFill>
          <a:schemeClr val="tx1"/>
        </a:solidFill>
        <a:latin typeface="Calibri" panose="020F0502020204030204" pitchFamily="34" charset="0"/>
        <a:ea typeface="+mn-ea"/>
        <a:cs typeface="+mn-cs"/>
      </a:defRPr>
    </a:lvl5pPr>
    <a:lvl6pPr marL="2286000" algn="l" defTabSz="914400" rtl="0" eaLnBrk="1" latinLnBrk="0" hangingPunct="1">
      <a:defRPr sz="8400" kern="1200">
        <a:solidFill>
          <a:schemeClr val="tx1"/>
        </a:solidFill>
        <a:latin typeface="Calibri" panose="020F0502020204030204" pitchFamily="34" charset="0"/>
        <a:ea typeface="+mn-ea"/>
        <a:cs typeface="+mn-cs"/>
      </a:defRPr>
    </a:lvl6pPr>
    <a:lvl7pPr marL="2743200" algn="l" defTabSz="914400" rtl="0" eaLnBrk="1" latinLnBrk="0" hangingPunct="1">
      <a:defRPr sz="8400" kern="1200">
        <a:solidFill>
          <a:schemeClr val="tx1"/>
        </a:solidFill>
        <a:latin typeface="Calibri" panose="020F0502020204030204" pitchFamily="34" charset="0"/>
        <a:ea typeface="+mn-ea"/>
        <a:cs typeface="+mn-cs"/>
      </a:defRPr>
    </a:lvl7pPr>
    <a:lvl8pPr marL="3200400" algn="l" defTabSz="914400" rtl="0" eaLnBrk="1" latinLnBrk="0" hangingPunct="1">
      <a:defRPr sz="8400" kern="1200">
        <a:solidFill>
          <a:schemeClr val="tx1"/>
        </a:solidFill>
        <a:latin typeface="Calibri" panose="020F0502020204030204" pitchFamily="34" charset="0"/>
        <a:ea typeface="+mn-ea"/>
        <a:cs typeface="+mn-cs"/>
      </a:defRPr>
    </a:lvl8pPr>
    <a:lvl9pPr marL="3657600" algn="l" defTabSz="914400" rtl="0" eaLnBrk="1" latinLnBrk="0" hangingPunct="1">
      <a:defRPr sz="84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20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A9A"/>
    <a:srgbClr val="014A8E"/>
    <a:srgbClr val="D6D1D3"/>
    <a:srgbClr val="004A8D"/>
    <a:srgbClr val="FFFFFF"/>
    <a:srgbClr val="727276"/>
    <a:srgbClr val="008B80"/>
    <a:srgbClr val="003764"/>
    <a:srgbClr val="F15F3D"/>
    <a:srgbClr val="EF4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56A316-15F7-44F5-9734-E70CC80BC316}" v="35" dt="2019-08-30T19:03:44.235"/>
    <p1510:client id="{D69F122B-D186-4374-80F9-8A528369E5B2}" v="32" dt="2019-08-31T03:04:03.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8" autoAdjust="0"/>
    <p:restoredTop sz="94353" autoAdjust="0"/>
  </p:normalViewPr>
  <p:slideViewPr>
    <p:cSldViewPr snapToGrid="0">
      <p:cViewPr>
        <p:scale>
          <a:sx n="50" d="100"/>
          <a:sy n="50" d="100"/>
        </p:scale>
        <p:origin x="-2995" y="-3331"/>
      </p:cViewPr>
      <p:guideLst>
        <p:guide orient="horz" pos="9072"/>
        <p:guide pos="120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e Choi" userId="cac15644-1d4a-463a-b9fe-ecb208c09490" providerId="ADAL" clId="{6056A316-15F7-44F5-9734-E70CC80BC316}"/>
    <pc:docChg chg="undo custSel modSld">
      <pc:chgData name="Isabelle Choi" userId="cac15644-1d4a-463a-b9fe-ecb208c09490" providerId="ADAL" clId="{6056A316-15F7-44F5-9734-E70CC80BC316}" dt="2019-08-30T19:08:35.875" v="1138" actId="14100"/>
      <pc:docMkLst>
        <pc:docMk/>
      </pc:docMkLst>
      <pc:sldChg chg="addSp delSp modSp">
        <pc:chgData name="Isabelle Choi" userId="cac15644-1d4a-463a-b9fe-ecb208c09490" providerId="ADAL" clId="{6056A316-15F7-44F5-9734-E70CC80BC316}" dt="2019-08-30T19:08:35.875" v="1138" actId="14100"/>
        <pc:sldMkLst>
          <pc:docMk/>
          <pc:sldMk cId="0" sldId="256"/>
        </pc:sldMkLst>
        <pc:spChg chg="add mod">
          <ac:chgData name="Isabelle Choi" userId="cac15644-1d4a-463a-b9fe-ecb208c09490" providerId="ADAL" clId="{6056A316-15F7-44F5-9734-E70CC80BC316}" dt="2019-08-30T16:17:13.864" v="543" actId="1036"/>
          <ac:spMkLst>
            <pc:docMk/>
            <pc:sldMk cId="0" sldId="256"/>
            <ac:spMk id="7" creationId="{502C41E0-CB1A-4ACA-B0F8-B24CC962925C}"/>
          </ac:spMkLst>
        </pc:spChg>
        <pc:spChg chg="add del">
          <ac:chgData name="Isabelle Choi" userId="cac15644-1d4a-463a-b9fe-ecb208c09490" providerId="ADAL" clId="{6056A316-15F7-44F5-9734-E70CC80BC316}" dt="2019-08-30T16:19:05.580" v="593"/>
          <ac:spMkLst>
            <pc:docMk/>
            <pc:sldMk cId="0" sldId="256"/>
            <ac:spMk id="8" creationId="{8465EBFD-060F-412F-A94A-6C7E95B0E21D}"/>
          </ac:spMkLst>
        </pc:spChg>
        <pc:spChg chg="mod">
          <ac:chgData name="Isabelle Choi" userId="cac15644-1d4a-463a-b9fe-ecb208c09490" providerId="ADAL" clId="{6056A316-15F7-44F5-9734-E70CC80BC316}" dt="2019-08-30T18:20:13.584" v="671" actId="20577"/>
          <ac:spMkLst>
            <pc:docMk/>
            <pc:sldMk cId="0" sldId="256"/>
            <ac:spMk id="23" creationId="{00000000-0000-0000-0000-000000000000}"/>
          </ac:spMkLst>
        </pc:spChg>
        <pc:spChg chg="mod">
          <ac:chgData name="Isabelle Choi" userId="cac15644-1d4a-463a-b9fe-ecb208c09490" providerId="ADAL" clId="{6056A316-15F7-44F5-9734-E70CC80BC316}" dt="2019-08-30T18:20:41.415" v="684" actId="14100"/>
          <ac:spMkLst>
            <pc:docMk/>
            <pc:sldMk cId="0" sldId="256"/>
            <ac:spMk id="25" creationId="{00000000-0000-0000-0000-000000000000}"/>
          </ac:spMkLst>
        </pc:spChg>
        <pc:spChg chg="mod">
          <ac:chgData name="Isabelle Choi" userId="cac15644-1d4a-463a-b9fe-ecb208c09490" providerId="ADAL" clId="{6056A316-15F7-44F5-9734-E70CC80BC316}" dt="2019-08-30T15:23:50.011" v="107" actId="179"/>
          <ac:spMkLst>
            <pc:docMk/>
            <pc:sldMk cId="0" sldId="256"/>
            <ac:spMk id="35" creationId="{00000000-0000-0000-0000-000000000000}"/>
          </ac:spMkLst>
        </pc:spChg>
        <pc:spChg chg="mod">
          <ac:chgData name="Isabelle Choi" userId="cac15644-1d4a-463a-b9fe-ecb208c09490" providerId="ADAL" clId="{6056A316-15F7-44F5-9734-E70CC80BC316}" dt="2019-08-30T16:14:27.976" v="390" actId="14100"/>
          <ac:spMkLst>
            <pc:docMk/>
            <pc:sldMk cId="0" sldId="256"/>
            <ac:spMk id="38" creationId="{00000000-0000-0000-0000-000000000000}"/>
          </ac:spMkLst>
        </pc:spChg>
        <pc:spChg chg="mod">
          <ac:chgData name="Isabelle Choi" userId="cac15644-1d4a-463a-b9fe-ecb208c09490" providerId="ADAL" clId="{6056A316-15F7-44F5-9734-E70CC80BC316}" dt="2019-08-30T18:20:32.068" v="683" actId="20577"/>
          <ac:spMkLst>
            <pc:docMk/>
            <pc:sldMk cId="0" sldId="256"/>
            <ac:spMk id="41" creationId="{00000000-0000-0000-0000-000000000000}"/>
          </ac:spMkLst>
        </pc:spChg>
        <pc:spChg chg="mod">
          <ac:chgData name="Isabelle Choi" userId="cac15644-1d4a-463a-b9fe-ecb208c09490" providerId="ADAL" clId="{6056A316-15F7-44F5-9734-E70CC80BC316}" dt="2019-08-30T16:14:22.750" v="389" actId="1036"/>
          <ac:spMkLst>
            <pc:docMk/>
            <pc:sldMk cId="0" sldId="256"/>
            <ac:spMk id="42" creationId="{00000000-0000-0000-0000-000000000000}"/>
          </ac:spMkLst>
        </pc:spChg>
        <pc:spChg chg="mod">
          <ac:chgData name="Isabelle Choi" userId="cac15644-1d4a-463a-b9fe-ecb208c09490" providerId="ADAL" clId="{6056A316-15F7-44F5-9734-E70CC80BC316}" dt="2019-08-30T16:18:41.354" v="580" actId="20577"/>
          <ac:spMkLst>
            <pc:docMk/>
            <pc:sldMk cId="0" sldId="256"/>
            <ac:spMk id="43" creationId="{00000000-0000-0000-0000-000000000000}"/>
          </ac:spMkLst>
        </pc:spChg>
        <pc:spChg chg="mod">
          <ac:chgData name="Isabelle Choi" userId="cac15644-1d4a-463a-b9fe-ecb208c09490" providerId="ADAL" clId="{6056A316-15F7-44F5-9734-E70CC80BC316}" dt="2019-08-30T18:22:11.746" v="745" actId="1036"/>
          <ac:spMkLst>
            <pc:docMk/>
            <pc:sldMk cId="0" sldId="256"/>
            <ac:spMk id="54" creationId="{00000000-0000-0000-0000-000000000000}"/>
          </ac:spMkLst>
        </pc:spChg>
        <pc:spChg chg="mod">
          <ac:chgData name="Isabelle Choi" userId="cac15644-1d4a-463a-b9fe-ecb208c09490" providerId="ADAL" clId="{6056A316-15F7-44F5-9734-E70CC80BC316}" dt="2019-08-30T15:23:23.743" v="104" actId="179"/>
          <ac:spMkLst>
            <pc:docMk/>
            <pc:sldMk cId="0" sldId="256"/>
            <ac:spMk id="55" creationId="{00000000-0000-0000-0000-000000000000}"/>
          </ac:spMkLst>
        </pc:spChg>
        <pc:spChg chg="mod">
          <ac:chgData name="Isabelle Choi" userId="cac15644-1d4a-463a-b9fe-ecb208c09490" providerId="ADAL" clId="{6056A316-15F7-44F5-9734-E70CC80BC316}" dt="2019-08-30T18:22:11.746" v="745" actId="1036"/>
          <ac:spMkLst>
            <pc:docMk/>
            <pc:sldMk cId="0" sldId="256"/>
            <ac:spMk id="61" creationId="{00000000-0000-0000-0000-000000000000}"/>
          </ac:spMkLst>
        </pc:spChg>
        <pc:spChg chg="del">
          <ac:chgData name="Isabelle Choi" userId="cac15644-1d4a-463a-b9fe-ecb208c09490" providerId="ADAL" clId="{6056A316-15F7-44F5-9734-E70CC80BC316}" dt="2019-08-30T19:00:15.006" v="820" actId="478"/>
          <ac:spMkLst>
            <pc:docMk/>
            <pc:sldMk cId="0" sldId="256"/>
            <ac:spMk id="85" creationId="{00000000-0000-0000-0000-000000000000}"/>
          </ac:spMkLst>
        </pc:spChg>
        <pc:spChg chg="mod">
          <ac:chgData name="Isabelle Choi" userId="cac15644-1d4a-463a-b9fe-ecb208c09490" providerId="ADAL" clId="{6056A316-15F7-44F5-9734-E70CC80BC316}" dt="2019-08-30T12:10:52.145" v="2" actId="20577"/>
          <ac:spMkLst>
            <pc:docMk/>
            <pc:sldMk cId="0" sldId="256"/>
            <ac:spMk id="86" creationId="{00000000-0000-0000-0000-000000000000}"/>
          </ac:spMkLst>
        </pc:spChg>
        <pc:spChg chg="del">
          <ac:chgData name="Isabelle Choi" userId="cac15644-1d4a-463a-b9fe-ecb208c09490" providerId="ADAL" clId="{6056A316-15F7-44F5-9734-E70CC80BC316}" dt="2019-08-30T16:10:14.132" v="244" actId="478"/>
          <ac:spMkLst>
            <pc:docMk/>
            <pc:sldMk cId="0" sldId="256"/>
            <ac:spMk id="87" creationId="{00000000-0000-0000-0000-000000000000}"/>
          </ac:spMkLst>
        </pc:spChg>
        <pc:spChg chg="del">
          <ac:chgData name="Isabelle Choi" userId="cac15644-1d4a-463a-b9fe-ecb208c09490" providerId="ADAL" clId="{6056A316-15F7-44F5-9734-E70CC80BC316}" dt="2019-08-30T15:53:05.679" v="109" actId="478"/>
          <ac:spMkLst>
            <pc:docMk/>
            <pc:sldMk cId="0" sldId="256"/>
            <ac:spMk id="89" creationId="{00000000-0000-0000-0000-000000000000}"/>
          </ac:spMkLst>
        </pc:spChg>
        <pc:spChg chg="mod">
          <ac:chgData name="Isabelle Choi" userId="cac15644-1d4a-463a-b9fe-ecb208c09490" providerId="ADAL" clId="{6056A316-15F7-44F5-9734-E70CC80BC316}" dt="2019-08-30T19:04:03.395" v="1124" actId="20577"/>
          <ac:spMkLst>
            <pc:docMk/>
            <pc:sldMk cId="0" sldId="256"/>
            <ac:spMk id="2096" creationId="{00000000-0000-0000-0000-000000000000}"/>
          </ac:spMkLst>
        </pc:spChg>
        <pc:graphicFrameChg chg="add mod modGraphic">
          <ac:chgData name="Isabelle Choi" userId="cac15644-1d4a-463a-b9fe-ecb208c09490" providerId="ADAL" clId="{6056A316-15F7-44F5-9734-E70CC80BC316}" dt="2019-08-30T16:18:51.504" v="591" actId="1035"/>
          <ac:graphicFrameMkLst>
            <pc:docMk/>
            <pc:sldMk cId="0" sldId="256"/>
            <ac:graphicFrameMk id="4" creationId="{F329FD1B-631C-41FB-A45A-24B602333B8B}"/>
          </ac:graphicFrameMkLst>
        </pc:graphicFrameChg>
        <pc:graphicFrameChg chg="add mod modGraphic">
          <ac:chgData name="Isabelle Choi" userId="cac15644-1d4a-463a-b9fe-ecb208c09490" providerId="ADAL" clId="{6056A316-15F7-44F5-9734-E70CC80BC316}" dt="2019-08-30T18:07:34.902" v="619" actId="14734"/>
          <ac:graphicFrameMkLst>
            <pc:docMk/>
            <pc:sldMk cId="0" sldId="256"/>
            <ac:graphicFrameMk id="5" creationId="{A9110907-67FA-4BDB-9A89-EF0145A14AD5}"/>
          </ac:graphicFrameMkLst>
        </pc:graphicFrameChg>
        <pc:graphicFrameChg chg="del mod">
          <ac:chgData name="Isabelle Choi" userId="cac15644-1d4a-463a-b9fe-ecb208c09490" providerId="ADAL" clId="{6056A316-15F7-44F5-9734-E70CC80BC316}" dt="2019-08-30T16:10:17.632" v="246" actId="478"/>
          <ac:graphicFrameMkLst>
            <pc:docMk/>
            <pc:sldMk cId="0" sldId="256"/>
            <ac:graphicFrameMk id="59" creationId="{00000000-0000-0000-0000-000000000000}"/>
          </ac:graphicFrameMkLst>
        </pc:graphicFrameChg>
        <pc:graphicFrameChg chg="del">
          <ac:chgData name="Isabelle Choi" userId="cac15644-1d4a-463a-b9fe-ecb208c09490" providerId="ADAL" clId="{6056A316-15F7-44F5-9734-E70CC80BC316}" dt="2019-08-30T15:53:01.584" v="108" actId="478"/>
          <ac:graphicFrameMkLst>
            <pc:docMk/>
            <pc:sldMk cId="0" sldId="256"/>
            <ac:graphicFrameMk id="67" creationId="{00000000-0000-0000-0000-000000000000}"/>
          </ac:graphicFrameMkLst>
        </pc:graphicFrameChg>
        <pc:picChg chg="add mod">
          <ac:chgData name="Isabelle Choi" userId="cac15644-1d4a-463a-b9fe-ecb208c09490" providerId="ADAL" clId="{6056A316-15F7-44F5-9734-E70CC80BC316}" dt="2019-08-30T13:01:08.195" v="12" actId="1076"/>
          <ac:picMkLst>
            <pc:docMk/>
            <pc:sldMk cId="0" sldId="256"/>
            <ac:picMk id="2" creationId="{D508DD51-19F7-4FF7-B0C1-7D07E707FA9A}"/>
          </ac:picMkLst>
        </pc:picChg>
        <pc:picChg chg="add mod">
          <ac:chgData name="Isabelle Choi" userId="cac15644-1d4a-463a-b9fe-ecb208c09490" providerId="ADAL" clId="{6056A316-15F7-44F5-9734-E70CC80BC316}" dt="2019-08-30T13:01:11.721" v="13" actId="1076"/>
          <ac:picMkLst>
            <pc:docMk/>
            <pc:sldMk cId="0" sldId="256"/>
            <ac:picMk id="3" creationId="{9C2301C7-5172-4B1A-BBFF-4F9EFB770D91}"/>
          </ac:picMkLst>
        </pc:picChg>
        <pc:picChg chg="mod">
          <ac:chgData name="Isabelle Choi" userId="cac15644-1d4a-463a-b9fe-ecb208c09490" providerId="ADAL" clId="{6056A316-15F7-44F5-9734-E70CC80BC316}" dt="2019-08-30T19:08:35.875" v="1138" actId="14100"/>
          <ac:picMkLst>
            <pc:docMk/>
            <pc:sldMk cId="0" sldId="256"/>
            <ac:picMk id="44" creationId="{D8438207-9027-4F95-8F5A-D9B770A7E33E}"/>
          </ac:picMkLst>
        </pc:picChg>
      </pc:sldChg>
    </pc:docChg>
  </pc:docChgLst>
  <pc:docChgLst>
    <pc:chgData name="Isabelle Choi" userId="cac15644-1d4a-463a-b9fe-ecb208c09490" providerId="ADAL" clId="{D69F122B-D186-4374-80F9-8A528369E5B2}"/>
    <pc:docChg chg="undo custSel modSld">
      <pc:chgData name="Isabelle Choi" userId="cac15644-1d4a-463a-b9fe-ecb208c09490" providerId="ADAL" clId="{D69F122B-D186-4374-80F9-8A528369E5B2}" dt="2019-08-31T03:06:08.790" v="1238" actId="1036"/>
      <pc:docMkLst>
        <pc:docMk/>
      </pc:docMkLst>
      <pc:sldChg chg="addSp delSp modSp">
        <pc:chgData name="Isabelle Choi" userId="cac15644-1d4a-463a-b9fe-ecb208c09490" providerId="ADAL" clId="{D69F122B-D186-4374-80F9-8A528369E5B2}" dt="2019-08-31T03:06:08.790" v="1238" actId="1036"/>
        <pc:sldMkLst>
          <pc:docMk/>
          <pc:sldMk cId="0" sldId="256"/>
        </pc:sldMkLst>
        <pc:spChg chg="mod">
          <ac:chgData name="Isabelle Choi" userId="cac15644-1d4a-463a-b9fe-ecb208c09490" providerId="ADAL" clId="{D69F122B-D186-4374-80F9-8A528369E5B2}" dt="2019-08-31T03:00:21.056" v="1177" actId="1035"/>
          <ac:spMkLst>
            <pc:docMk/>
            <pc:sldMk cId="0" sldId="256"/>
            <ac:spMk id="7" creationId="{502C41E0-CB1A-4ACA-B0F8-B24CC962925C}"/>
          </ac:spMkLst>
        </pc:spChg>
        <pc:spChg chg="mod">
          <ac:chgData name="Isabelle Choi" userId="cac15644-1d4a-463a-b9fe-ecb208c09490" providerId="ADAL" clId="{D69F122B-D186-4374-80F9-8A528369E5B2}" dt="2019-08-25T00:55:51.144" v="857" actId="20577"/>
          <ac:spMkLst>
            <pc:docMk/>
            <pc:sldMk cId="0" sldId="256"/>
            <ac:spMk id="23" creationId="{00000000-0000-0000-0000-000000000000}"/>
          </ac:spMkLst>
        </pc:spChg>
        <pc:spChg chg="mod">
          <ac:chgData name="Isabelle Choi" userId="cac15644-1d4a-463a-b9fe-ecb208c09490" providerId="ADAL" clId="{D69F122B-D186-4374-80F9-8A528369E5B2}" dt="2019-08-31T02:57:27.487" v="1104" actId="20577"/>
          <ac:spMkLst>
            <pc:docMk/>
            <pc:sldMk cId="0" sldId="256"/>
            <ac:spMk id="25" creationId="{00000000-0000-0000-0000-000000000000}"/>
          </ac:spMkLst>
        </pc:spChg>
        <pc:spChg chg="add mod">
          <ac:chgData name="Isabelle Choi" userId="cac15644-1d4a-463a-b9fe-ecb208c09490" providerId="ADAL" clId="{D69F122B-D186-4374-80F9-8A528369E5B2}" dt="2019-08-31T03:03:19.055" v="1223" actId="1035"/>
          <ac:spMkLst>
            <pc:docMk/>
            <pc:sldMk cId="0" sldId="256"/>
            <ac:spMk id="26" creationId="{971CA92B-E99C-46B7-86E2-302AA6C9E712}"/>
          </ac:spMkLst>
        </pc:spChg>
        <pc:spChg chg="add mod">
          <ac:chgData name="Isabelle Choi" userId="cac15644-1d4a-463a-b9fe-ecb208c09490" providerId="ADAL" clId="{D69F122B-D186-4374-80F9-8A528369E5B2}" dt="2019-08-31T03:06:08.790" v="1238" actId="1036"/>
          <ac:spMkLst>
            <pc:docMk/>
            <pc:sldMk cId="0" sldId="256"/>
            <ac:spMk id="27" creationId="{9257F2F9-E02A-4B23-A0C1-522E71B13298}"/>
          </ac:spMkLst>
        </pc:spChg>
        <pc:spChg chg="mod">
          <ac:chgData name="Isabelle Choi" userId="cac15644-1d4a-463a-b9fe-ecb208c09490" providerId="ADAL" clId="{D69F122B-D186-4374-80F9-8A528369E5B2}" dt="2019-08-25T00:09:02.324" v="598" actId="14100"/>
          <ac:spMkLst>
            <pc:docMk/>
            <pc:sldMk cId="0" sldId="256"/>
            <ac:spMk id="35" creationId="{00000000-0000-0000-0000-000000000000}"/>
          </ac:spMkLst>
        </pc:spChg>
        <pc:spChg chg="mod">
          <ac:chgData name="Isabelle Choi" userId="cac15644-1d4a-463a-b9fe-ecb208c09490" providerId="ADAL" clId="{D69F122B-D186-4374-80F9-8A528369E5B2}" dt="2019-08-31T02:52:16.777" v="1036" actId="14100"/>
          <ac:spMkLst>
            <pc:docMk/>
            <pc:sldMk cId="0" sldId="256"/>
            <ac:spMk id="38" creationId="{00000000-0000-0000-0000-000000000000}"/>
          </ac:spMkLst>
        </pc:spChg>
        <pc:spChg chg="mod">
          <ac:chgData name="Isabelle Choi" userId="cac15644-1d4a-463a-b9fe-ecb208c09490" providerId="ADAL" clId="{D69F122B-D186-4374-80F9-8A528369E5B2}" dt="2019-08-31T03:05:08.816" v="1234" actId="14100"/>
          <ac:spMkLst>
            <pc:docMk/>
            <pc:sldMk cId="0" sldId="256"/>
            <ac:spMk id="41" creationId="{00000000-0000-0000-0000-000000000000}"/>
          </ac:spMkLst>
        </pc:spChg>
        <pc:spChg chg="mod">
          <ac:chgData name="Isabelle Choi" userId="cac15644-1d4a-463a-b9fe-ecb208c09490" providerId="ADAL" clId="{D69F122B-D186-4374-80F9-8A528369E5B2}" dt="2019-08-31T03:01:47.890" v="1196" actId="27636"/>
          <ac:spMkLst>
            <pc:docMk/>
            <pc:sldMk cId="0" sldId="256"/>
            <ac:spMk id="42" creationId="{00000000-0000-0000-0000-000000000000}"/>
          </ac:spMkLst>
        </pc:spChg>
        <pc:spChg chg="mod">
          <ac:chgData name="Isabelle Choi" userId="cac15644-1d4a-463a-b9fe-ecb208c09490" providerId="ADAL" clId="{D69F122B-D186-4374-80F9-8A528369E5B2}" dt="2019-08-31T03:05:00.080" v="1233" actId="14100"/>
          <ac:spMkLst>
            <pc:docMk/>
            <pc:sldMk cId="0" sldId="256"/>
            <ac:spMk id="43" creationId="{00000000-0000-0000-0000-000000000000}"/>
          </ac:spMkLst>
        </pc:spChg>
        <pc:spChg chg="del mod">
          <ac:chgData name="Isabelle Choi" userId="cac15644-1d4a-463a-b9fe-ecb208c09490" providerId="ADAL" clId="{D69F122B-D186-4374-80F9-8A528369E5B2}" dt="2019-08-24T14:00:46.369" v="3" actId="478"/>
          <ac:spMkLst>
            <pc:docMk/>
            <pc:sldMk cId="0" sldId="256"/>
            <ac:spMk id="45" creationId="{00000000-0000-0000-0000-000000000000}"/>
          </ac:spMkLst>
        </pc:spChg>
        <pc:spChg chg="mod">
          <ac:chgData name="Isabelle Choi" userId="cac15644-1d4a-463a-b9fe-ecb208c09490" providerId="ADAL" clId="{D69F122B-D186-4374-80F9-8A528369E5B2}" dt="2019-08-25T00:08:37.508" v="584" actId="1036"/>
          <ac:spMkLst>
            <pc:docMk/>
            <pc:sldMk cId="0" sldId="256"/>
            <ac:spMk id="47" creationId="{00000000-0000-0000-0000-000000000000}"/>
          </ac:spMkLst>
        </pc:spChg>
        <pc:spChg chg="mod">
          <ac:chgData name="Isabelle Choi" userId="cac15644-1d4a-463a-b9fe-ecb208c09490" providerId="ADAL" clId="{D69F122B-D186-4374-80F9-8A528369E5B2}" dt="2019-08-31T02:40:48.933" v="952" actId="20577"/>
          <ac:spMkLst>
            <pc:docMk/>
            <pc:sldMk cId="0" sldId="256"/>
            <ac:spMk id="55" creationId="{00000000-0000-0000-0000-000000000000}"/>
          </ac:spMkLst>
        </pc:spChg>
        <pc:grpChg chg="del">
          <ac:chgData name="Isabelle Choi" userId="cac15644-1d4a-463a-b9fe-ecb208c09490" providerId="ADAL" clId="{D69F122B-D186-4374-80F9-8A528369E5B2}" dt="2019-08-24T14:00:38.623" v="0" actId="478"/>
          <ac:grpSpMkLst>
            <pc:docMk/>
            <pc:sldMk cId="0" sldId="256"/>
            <ac:grpSpMk id="2097" creationId="{00000000-0000-0000-0000-000000000000}"/>
          </ac:grpSpMkLst>
        </pc:grpChg>
        <pc:graphicFrameChg chg="mod modGraphic">
          <ac:chgData name="Isabelle Choi" userId="cac15644-1d4a-463a-b9fe-ecb208c09490" providerId="ADAL" clId="{D69F122B-D186-4374-80F9-8A528369E5B2}" dt="2019-08-31T03:04:36.010" v="1232" actId="14100"/>
          <ac:graphicFrameMkLst>
            <pc:docMk/>
            <pc:sldMk cId="0" sldId="256"/>
            <ac:graphicFrameMk id="4" creationId="{F329FD1B-631C-41FB-A45A-24B602333B8B}"/>
          </ac:graphicFrameMkLst>
        </pc:graphicFrameChg>
        <pc:graphicFrameChg chg="mod modGraphic">
          <ac:chgData name="Isabelle Choi" userId="cac15644-1d4a-463a-b9fe-ecb208c09490" providerId="ADAL" clId="{D69F122B-D186-4374-80F9-8A528369E5B2}" dt="2019-08-31T02:55:31.438" v="1098" actId="14100"/>
          <ac:graphicFrameMkLst>
            <pc:docMk/>
            <pc:sldMk cId="0" sldId="256"/>
            <ac:graphicFrameMk id="5" creationId="{A9110907-67FA-4BDB-9A89-EF0145A14AD5}"/>
          </ac:graphicFrameMkLst>
        </pc:graphicFrameChg>
        <pc:picChg chg="add mod">
          <ac:chgData name="Isabelle Choi" userId="cac15644-1d4a-463a-b9fe-ecb208c09490" providerId="ADAL" clId="{D69F122B-D186-4374-80F9-8A528369E5B2}" dt="2019-08-24T14:02:37.610" v="17" actId="1076"/>
          <ac:picMkLst>
            <pc:docMk/>
            <pc:sldMk cId="0" sldId="256"/>
            <ac:picMk id="40" creationId="{E7D53038-98C2-4243-AA17-6D1D8F2CF9B1}"/>
          </ac:picMkLst>
        </pc:picChg>
        <pc:picChg chg="add mod">
          <ac:chgData name="Isabelle Choi" userId="cac15644-1d4a-463a-b9fe-ecb208c09490" providerId="ADAL" clId="{D69F122B-D186-4374-80F9-8A528369E5B2}" dt="2019-08-31T03:03:13.657" v="1221" actId="1035"/>
          <ac:picMkLst>
            <pc:docMk/>
            <pc:sldMk cId="0" sldId="256"/>
            <ac:picMk id="44" creationId="{D8438207-9027-4F95-8F5A-D9B770A7E33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805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 Diagonal Corner Rectangle 6"/>
          <p:cNvSpPr/>
          <p:nvPr userDrawn="1"/>
        </p:nvSpPr>
        <p:spPr>
          <a:xfrm>
            <a:off x="0" y="1"/>
            <a:ext cx="38404800" cy="5293895"/>
          </a:xfrm>
          <a:prstGeom prst="round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630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200899"/>
            <a:ext cx="38404800" cy="21602701"/>
          </a:xfrm>
          <a:prstGeom prst="rect">
            <a:avLst/>
          </a:prstGeom>
        </p:spPr>
      </p:pic>
    </p:spTree>
    <p:extLst>
      <p:ext uri="{BB962C8B-B14F-4D97-AF65-F5344CB8AC3E}">
        <p14:creationId xmlns:p14="http://schemas.microsoft.com/office/powerpoint/2010/main" val="2224678342"/>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69278" y="5892800"/>
            <a:ext cx="9617094" cy="825128"/>
          </a:xfrm>
          <a:prstGeom prst="round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80354" eaLnBrk="1" fontAlgn="auto" hangingPunct="1">
              <a:spcBef>
                <a:spcPts val="0"/>
              </a:spcBef>
              <a:spcAft>
                <a:spcPts val="0"/>
              </a:spcAft>
              <a:defRPr/>
            </a:pPr>
            <a:r>
              <a:rPr lang="fr-CA" sz="3500" b="1" dirty="0">
                <a:solidFill>
                  <a:schemeClr val="bg1"/>
                </a:solidFill>
              </a:rPr>
              <a:t>PURPOSE / OBJECTIVE(s)</a:t>
            </a:r>
            <a:endParaRPr lang="en-CA" sz="3500" b="1" dirty="0">
              <a:solidFill>
                <a:schemeClr val="bg1"/>
              </a:solidFill>
            </a:endParaRPr>
          </a:p>
        </p:txBody>
      </p:sp>
      <p:sp>
        <p:nvSpPr>
          <p:cNvPr id="16" name="Rounded Rectangle 15"/>
          <p:cNvSpPr/>
          <p:nvPr/>
        </p:nvSpPr>
        <p:spPr bwMode="auto">
          <a:xfrm>
            <a:off x="10365064" y="5892801"/>
            <a:ext cx="17523008" cy="849438"/>
          </a:xfrm>
          <a:prstGeom prst="round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80354" eaLnBrk="1" fontAlgn="auto" hangingPunct="1">
              <a:spcBef>
                <a:spcPts val="0"/>
              </a:spcBef>
              <a:spcAft>
                <a:spcPts val="0"/>
              </a:spcAft>
              <a:defRPr/>
            </a:pPr>
            <a:r>
              <a:rPr lang="fr-CA" sz="3500" b="1" dirty="0">
                <a:solidFill>
                  <a:schemeClr val="bg1"/>
                </a:solidFill>
              </a:rPr>
              <a:t>RESULTS</a:t>
            </a:r>
            <a:endParaRPr lang="en-CA" sz="3500" b="1" dirty="0">
              <a:solidFill>
                <a:schemeClr val="bg1"/>
              </a:solidFill>
            </a:endParaRPr>
          </a:p>
        </p:txBody>
      </p:sp>
      <p:sp>
        <p:nvSpPr>
          <p:cNvPr id="23" name="Rectangle 22"/>
          <p:cNvSpPr/>
          <p:nvPr/>
        </p:nvSpPr>
        <p:spPr>
          <a:xfrm>
            <a:off x="369277" y="7091167"/>
            <a:ext cx="9625571" cy="6161359"/>
          </a:xfrm>
          <a:prstGeom prst="rect">
            <a:avLst/>
          </a:prstGeom>
          <a:noFill/>
          <a:ln>
            <a:solidFill>
              <a:srgbClr val="245A9A"/>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defTabSz="2880354" eaLnBrk="1" fontAlgn="auto" hangingPunct="1">
              <a:spcBef>
                <a:spcPts val="1663"/>
              </a:spcBef>
              <a:spcAft>
                <a:spcPts val="0"/>
              </a:spcAft>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The use of proton therapy (PT) for partial breast irradiation (PBI) in early stage breast cancer is an area of active investigation. Proton PBI has the potential for decreased morbidity versus photon PBI because of superior sparing of surrounding normal breast tissue and underlying thoracic structures with protons. (Figure 1) To date, single-institutional studies have reported the feasibility of proton PBI but have resulted in conflicting results on toxicities, with some publications showing suboptimal cosmetic outcomes. (Table 1) Herein, we report 3-year outcomes of a prospective phase II trial investigating the efficacy, toxicity, and cosmetic outcomes of proton PBI.</a:t>
            </a:r>
            <a:endParaRPr lang="en-CA" altLang="en-US" sz="2800" dirty="0">
              <a:ln w="0"/>
              <a:solidFill>
                <a:schemeClr val="tx1"/>
              </a:solidFill>
            </a:endParaRPr>
          </a:p>
        </p:txBody>
      </p:sp>
      <p:sp>
        <p:nvSpPr>
          <p:cNvPr id="25" name="Rectangle 24"/>
          <p:cNvSpPr/>
          <p:nvPr/>
        </p:nvSpPr>
        <p:spPr>
          <a:xfrm>
            <a:off x="28258285" y="7091167"/>
            <a:ext cx="9724484" cy="10756203"/>
          </a:xfrm>
          <a:prstGeom prst="rect">
            <a:avLst/>
          </a:prstGeom>
          <a:noFill/>
          <a:ln>
            <a:solidFill>
              <a:srgbClr val="245A9A"/>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defTabSz="2880354" eaLnBrk="1" fontAlgn="auto" hangingPunct="1">
              <a:spcBef>
                <a:spcPts val="1663"/>
              </a:spcBef>
              <a:spcAft>
                <a:spcPts val="0"/>
              </a:spcAft>
              <a:defRPr/>
            </a:pPr>
            <a:r>
              <a:rPr lang="en-US" altLang="en-US" sz="2800" dirty="0">
                <a:ln w="0"/>
                <a:solidFill>
                  <a:schemeClr val="tx1"/>
                </a:solidFill>
                <a:latin typeface="Lucida Sans" panose="020B0602030504020204" pitchFamily="34" charset="0"/>
              </a:rPr>
              <a:t>Proton therapy is a safe and effective method of PBI delivery, with exceptional disease control, minimal toxicity, and acceptable patient- and physician-reported cosmesis and quality of life outcomes with longer-term follow-up. </a:t>
            </a:r>
          </a:p>
          <a:p>
            <a:pPr algn="just" defTabSz="2880354" eaLnBrk="1" fontAlgn="auto" hangingPunct="1">
              <a:spcBef>
                <a:spcPts val="1663"/>
              </a:spcBef>
              <a:spcAft>
                <a:spcPts val="0"/>
              </a:spcAft>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At 3 years, proton PBI provides 100% cancer control for early stage, ER-positive breast cancer. Acute toxicities are minimal, and patient-reported QOL remains acceptable with continued follow-up. </a:t>
            </a:r>
            <a:endParaRPr lang="en-CA" altLang="en-US" sz="2800" dirty="0">
              <a:ln w="0"/>
              <a:solidFill>
                <a:schemeClr val="tx1"/>
              </a:solidFill>
              <a:latin typeface="Lucida Sans" panose="020B0602030504020204" pitchFamily="34" charset="0"/>
            </a:endParaRPr>
          </a:p>
          <a:p>
            <a:pPr algn="just" defTabSz="2880354" eaLnBrk="1" fontAlgn="auto" hangingPunct="1">
              <a:spcBef>
                <a:spcPts val="1663"/>
              </a:spcBef>
              <a:spcAft>
                <a:spcPts val="0"/>
              </a:spcAft>
              <a:defRPr/>
            </a:pPr>
            <a:r>
              <a:rPr lang="en-US" altLang="en-US" sz="2800" dirty="0">
                <a:ln w="0"/>
                <a:solidFill>
                  <a:schemeClr val="tx1"/>
                </a:solidFill>
                <a:latin typeface="Lucida Sans" panose="020B0602030504020204" pitchFamily="34" charset="0"/>
              </a:rPr>
              <a:t>Improvements in heart, lung, and nontarget breast tissue achieved with proton PBI compared with photon PBI may contribute to a decrease in clinically significant late toxicities such as major cardiovascular events, lung fibrosis, and secondary malignancy. This will need to be proven in longitudinal studies to quantify the true long-term clinical benefits of proton PBI.</a:t>
            </a:r>
          </a:p>
          <a:p>
            <a:pPr algn="just" defTabSz="2880354" eaLnBrk="1" fontAlgn="auto" hangingPunct="1">
              <a:spcBef>
                <a:spcPts val="1663"/>
              </a:spcBef>
              <a:spcAft>
                <a:spcPts val="0"/>
              </a:spcAft>
              <a:defRPr/>
            </a:pPr>
            <a:r>
              <a:rPr lang="en-US" altLang="en-US" sz="2800" dirty="0">
                <a:ln w="0"/>
                <a:solidFill>
                  <a:schemeClr val="tx1"/>
                </a:solidFill>
                <a:latin typeface="Lucida Sans" panose="020B0602030504020204" pitchFamily="34" charset="0"/>
              </a:rPr>
              <a:t>With continued refinement and optimization of proton PBI delivery and increase in patient access to proton therapy, this treatment approach will likely gain more widespread acceptance as the treatment that provides maximum benefit and minimum toxicity for selected patients with early stage breast cancer.                         </a:t>
            </a:r>
            <a:endParaRPr lang="en-CA" altLang="en-US" sz="2800" dirty="0">
              <a:ln w="0"/>
              <a:solidFill>
                <a:schemeClr val="tx1"/>
              </a:solidFill>
              <a:latin typeface="Lucida Sans" panose="020B0602030504020204" pitchFamily="34" charset="0"/>
            </a:endParaRPr>
          </a:p>
        </p:txBody>
      </p:sp>
      <p:sp>
        <p:nvSpPr>
          <p:cNvPr id="35" name="Rectangle 34"/>
          <p:cNvSpPr/>
          <p:nvPr/>
        </p:nvSpPr>
        <p:spPr>
          <a:xfrm>
            <a:off x="369278" y="14808665"/>
            <a:ext cx="9615679" cy="12521736"/>
          </a:xfrm>
          <a:prstGeom prst="rect">
            <a:avLst/>
          </a:prstGeom>
          <a:noFill/>
          <a:ln>
            <a:solidFill>
              <a:srgbClr val="245A9A"/>
            </a:solidFill>
          </a:ln>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457200" indent="-457200" algn="just" defTabSz="2880354" eaLnBrk="1" fontAlgn="auto" hangingPunct="1">
              <a:spcBef>
                <a:spcPts val="1663"/>
              </a:spcBef>
              <a:spcAft>
                <a:spcPts val="0"/>
              </a:spcAft>
              <a:buFont typeface="Arial" panose="020B0604020202020204" pitchFamily="34" charset="0"/>
              <a:buChar char="•"/>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This was a multi-center Proton Collaborative Group phase II trial (PCG BRE 007-12).</a:t>
            </a:r>
          </a:p>
          <a:p>
            <a:pPr marL="457200" indent="-457200" algn="just" defTabSz="2880354" eaLnBrk="1" fontAlgn="auto" hangingPunct="1">
              <a:spcBef>
                <a:spcPts val="1663"/>
              </a:spcBef>
              <a:spcAft>
                <a:spcPts val="0"/>
              </a:spcAft>
              <a:buFont typeface="Arial" panose="020B0604020202020204" pitchFamily="34" charset="0"/>
              <a:buChar char="•"/>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Inclusion criteria:</a:t>
            </a:r>
          </a:p>
          <a:p>
            <a:pPr marL="863600" indent="-457200" defTabSz="2880354" eaLnBrk="1" fontAlgn="auto" hangingPunct="1">
              <a:spcBef>
                <a:spcPts val="6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Women ≥50 years of age </a:t>
            </a:r>
          </a:p>
          <a:p>
            <a:pPr marL="863600" indent="-457200" defTabSz="2880354" eaLnBrk="1" fontAlgn="auto" hangingPunct="1">
              <a:spcBef>
                <a:spcPts val="6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AJCC stage 0-2, ≤3 cm, node negative</a:t>
            </a:r>
          </a:p>
          <a:p>
            <a:pPr marL="863600" indent="-457200" defTabSz="2880354" eaLnBrk="1" fontAlgn="auto" hangingPunct="1">
              <a:spcBef>
                <a:spcPts val="600"/>
              </a:spcBef>
              <a:spcAft>
                <a:spcPts val="0"/>
              </a:spcAft>
              <a:buFont typeface="Courier New" panose="02070309020205020404" pitchFamily="49" charset="0"/>
              <a:buChar char="o"/>
              <a:defRPr/>
            </a:pPr>
            <a:r>
              <a:rPr lang="en-US" sz="2800" dirty="0" err="1">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Nonlobular</a:t>
            </a: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 invasive breast cancer or ductal carcinoma in situ</a:t>
            </a:r>
          </a:p>
          <a:p>
            <a:pPr marL="863600" indent="-457200" defTabSz="2880354" eaLnBrk="1" fontAlgn="auto" hangingPunct="1">
              <a:spcBef>
                <a:spcPts val="6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Estrogen receptor (ER)-positive disease </a:t>
            </a:r>
          </a:p>
          <a:p>
            <a:pPr marL="863600" indent="-457200" defTabSz="2880354" eaLnBrk="1" fontAlgn="auto" hangingPunct="1">
              <a:spcBef>
                <a:spcPts val="6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Undergoing breast conservation therapy </a:t>
            </a:r>
          </a:p>
          <a:p>
            <a:pPr marL="457200" indent="-457200" algn="just" defTabSz="2880354" eaLnBrk="1" fontAlgn="auto" hangingPunct="1">
              <a:spcBef>
                <a:spcPts val="1663"/>
              </a:spcBef>
              <a:spcAft>
                <a:spcPts val="0"/>
              </a:spcAft>
              <a:buFont typeface="Arial" panose="020B0604020202020204" pitchFamily="34" charset="0"/>
              <a:buChar char="•"/>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After breast conserving surgery, proton PBI was delivered to 40 </a:t>
            </a:r>
            <a:r>
              <a:rPr lang="en-US" sz="2800" dirty="0" err="1">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Gy</a:t>
            </a: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 (RBE) in 10 fractions over 2 weeks.</a:t>
            </a:r>
          </a:p>
          <a:p>
            <a:pPr marL="457200" indent="-457200" algn="just" defTabSz="2880354" eaLnBrk="1" fontAlgn="auto" hangingPunct="1">
              <a:spcBef>
                <a:spcPts val="1663"/>
              </a:spcBef>
              <a:spcAft>
                <a:spcPts val="0"/>
              </a:spcAft>
              <a:buFont typeface="Arial" panose="020B0604020202020204" pitchFamily="34" charset="0"/>
              <a:buChar char="•"/>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All patients received uniform scanning PT except 1 patient who received passively scattered PT.</a:t>
            </a:r>
          </a:p>
          <a:p>
            <a:pPr marL="457200" indent="-457200" algn="just" defTabSz="2880354" eaLnBrk="1" fontAlgn="auto" hangingPunct="1">
              <a:spcBef>
                <a:spcPts val="1663"/>
              </a:spcBef>
              <a:spcAft>
                <a:spcPts val="0"/>
              </a:spcAft>
              <a:buFont typeface="Arial" panose="020B0604020202020204" pitchFamily="34" charset="0"/>
              <a:buChar char="•"/>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At least 2 treatment fields were used. </a:t>
            </a:r>
          </a:p>
          <a:p>
            <a:pPr marL="457200" indent="-457200" algn="just" defTabSz="2880354" eaLnBrk="1" fontAlgn="auto" hangingPunct="1">
              <a:spcBef>
                <a:spcPts val="1663"/>
              </a:spcBef>
              <a:spcAft>
                <a:spcPts val="0"/>
              </a:spcAft>
              <a:buFont typeface="Arial" panose="020B0604020202020204" pitchFamily="34" charset="0"/>
              <a:buChar char="•"/>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Study primary endpoint was progression-free survival.</a:t>
            </a:r>
          </a:p>
          <a:p>
            <a:pPr marL="457200" indent="-457200" algn="just" defTabSz="2880354" eaLnBrk="1" fontAlgn="auto" hangingPunct="1">
              <a:spcBef>
                <a:spcPts val="1663"/>
              </a:spcBef>
              <a:spcAft>
                <a:spcPts val="0"/>
              </a:spcAft>
              <a:buFont typeface="Arial" panose="020B0604020202020204" pitchFamily="34" charset="0"/>
              <a:buChar char="•"/>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Adverse events were prospectively graded using CTCAE version 4.0. </a:t>
            </a:r>
          </a:p>
          <a:p>
            <a:pPr marL="457200" indent="-457200" algn="just" defTabSz="2880354" eaLnBrk="1" fontAlgn="auto" hangingPunct="1">
              <a:spcBef>
                <a:spcPts val="600"/>
              </a:spcBef>
              <a:spcAft>
                <a:spcPts val="0"/>
              </a:spcAft>
              <a:buFont typeface="Arial" panose="020B0604020202020204" pitchFamily="34" charset="0"/>
              <a:buChar char="•"/>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The Breast Cancer Treatment Outcome Scale (BTCOS) was used to assess patient-reported quality of life (QOL) endpoints and cosmesis:</a:t>
            </a:r>
          </a:p>
          <a:p>
            <a:pPr marL="1201738" indent="-65088" algn="just" defTabSz="1724025" eaLnBrk="1" fontAlgn="auto" hangingPunct="1">
              <a:spcBef>
                <a:spcPts val="600"/>
              </a:spcBef>
              <a:spcAft>
                <a:spcPts val="0"/>
              </a:spcAft>
              <a:buFont typeface="Courier New" panose="02070309020205020404" pitchFamily="49" charset="0"/>
              <a:buChar char="o"/>
              <a:tabLst>
                <a:tab pos="914400" algn="l"/>
              </a:tabLst>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	1=none</a:t>
            </a:r>
          </a:p>
          <a:p>
            <a:pPr marL="1201738" indent="-65088" algn="just" defTabSz="1724025" eaLnBrk="1" fontAlgn="auto" hangingPunct="1">
              <a:spcBef>
                <a:spcPts val="600"/>
              </a:spcBef>
              <a:spcAft>
                <a:spcPts val="0"/>
              </a:spcAft>
              <a:buFont typeface="Courier New" panose="02070309020205020404" pitchFamily="49" charset="0"/>
              <a:buChar char="o"/>
              <a:tabLst>
                <a:tab pos="914400" algn="l"/>
              </a:tabLst>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	2=mild</a:t>
            </a:r>
          </a:p>
          <a:p>
            <a:pPr marL="1201738" indent="-65088" algn="just" defTabSz="1724025" eaLnBrk="1" fontAlgn="auto" hangingPunct="1">
              <a:spcBef>
                <a:spcPts val="600"/>
              </a:spcBef>
              <a:spcAft>
                <a:spcPts val="0"/>
              </a:spcAft>
              <a:buFont typeface="Courier New" panose="02070309020205020404" pitchFamily="49" charset="0"/>
              <a:buChar char="o"/>
              <a:tabLst>
                <a:tab pos="914400" algn="l"/>
              </a:tabLst>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	3=moderate</a:t>
            </a:r>
          </a:p>
          <a:p>
            <a:pPr marL="1201738" indent="-65088" algn="just" defTabSz="1724025" eaLnBrk="1" fontAlgn="auto" hangingPunct="1">
              <a:spcBef>
                <a:spcPts val="600"/>
              </a:spcBef>
              <a:spcAft>
                <a:spcPts val="0"/>
              </a:spcAft>
              <a:buFont typeface="Courier New" panose="02070309020205020404" pitchFamily="49" charset="0"/>
              <a:buChar char="o"/>
              <a:tabLst>
                <a:tab pos="914400" algn="l"/>
              </a:tabLst>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	4=large</a:t>
            </a:r>
            <a:endParaRPr lang="en-CA" altLang="en-US" sz="2800" dirty="0">
              <a:ln w="0"/>
              <a:solidFill>
                <a:schemeClr val="tx1"/>
              </a:solidFill>
            </a:endParaRPr>
          </a:p>
        </p:txBody>
      </p:sp>
      <p:sp>
        <p:nvSpPr>
          <p:cNvPr id="38" name="Rectangle 37"/>
          <p:cNvSpPr/>
          <p:nvPr/>
        </p:nvSpPr>
        <p:spPr>
          <a:xfrm>
            <a:off x="10365063" y="7091167"/>
            <a:ext cx="9481637" cy="8435796"/>
          </a:xfrm>
          <a:prstGeom prst="rect">
            <a:avLst/>
          </a:prstGeom>
          <a:noFill/>
          <a:ln>
            <a:solidFill>
              <a:srgbClr val="245A9A"/>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defTabSz="2880354" eaLnBrk="1" fontAlgn="auto" hangingPunct="1">
              <a:spcBef>
                <a:spcPts val="1663"/>
              </a:spcBef>
              <a:spcAft>
                <a:spcPts val="0"/>
              </a:spcAft>
              <a:defRPr/>
            </a:pPr>
            <a:endParaRPr lang="en-CA" altLang="en-US" sz="2800" dirty="0">
              <a:ln w="0"/>
              <a:solidFill>
                <a:schemeClr val="tx1"/>
              </a:solidFill>
            </a:endParaRPr>
          </a:p>
        </p:txBody>
      </p:sp>
      <p:sp>
        <p:nvSpPr>
          <p:cNvPr id="41" name="Rectangle 40"/>
          <p:cNvSpPr/>
          <p:nvPr/>
        </p:nvSpPr>
        <p:spPr>
          <a:xfrm>
            <a:off x="20142199" y="7091166"/>
            <a:ext cx="7745872" cy="5632847"/>
          </a:xfrm>
          <a:prstGeom prst="rect">
            <a:avLst/>
          </a:prstGeom>
          <a:noFill/>
          <a:ln>
            <a:solidFill>
              <a:srgbClr val="245A9A"/>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just" defTabSz="2880354" eaLnBrk="1" fontAlgn="auto" hangingPunct="1">
              <a:spcBef>
                <a:spcPts val="600"/>
              </a:spcBef>
              <a:spcAft>
                <a:spcPts val="0"/>
              </a:spcAft>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Thirty-eight evaluable patients were enrolled between 2/2013-11/2016. Seventeen patients (45%) had right-sided disease; median tumor size was 0.95 cm. (Table 2) Median age was 67 years (range 50-79). Hormone therapy was administered in 29 of 38 patients (76.3%).</a:t>
            </a:r>
            <a:r>
              <a:rPr lang="en-CA" sz="2800" dirty="0">
                <a:ln w="0"/>
                <a:solidFill>
                  <a:schemeClr val="tx1"/>
                </a:solidFill>
              </a:rPr>
              <a:t>  </a:t>
            </a: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At a median follow-up of 35 months (range 12-62), all patients were alive, and no patient had local, locoregional or distant disease progression. One patient developed a new ER-negative invasive ductal carcinoma of the contralateral breast. </a:t>
            </a:r>
            <a:endParaRPr lang="en-CA" altLang="en-US" sz="2800" dirty="0">
              <a:ln w="0"/>
              <a:solidFill>
                <a:schemeClr val="tx1"/>
              </a:solidFill>
            </a:endParaRPr>
          </a:p>
        </p:txBody>
      </p:sp>
      <p:sp>
        <p:nvSpPr>
          <p:cNvPr id="42" name="Rectangle 41"/>
          <p:cNvSpPr/>
          <p:nvPr/>
        </p:nvSpPr>
        <p:spPr>
          <a:xfrm>
            <a:off x="10365064" y="15732929"/>
            <a:ext cx="9481636" cy="4753563"/>
          </a:xfrm>
          <a:prstGeom prst="rect">
            <a:avLst/>
          </a:prstGeom>
          <a:noFill/>
          <a:ln>
            <a:solidFill>
              <a:srgbClr val="245A9A"/>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defTabSz="2880354" eaLnBrk="1" fontAlgn="auto" hangingPunct="1">
              <a:spcBef>
                <a:spcPts val="1663"/>
              </a:spcBef>
              <a:spcAft>
                <a:spcPts val="0"/>
              </a:spcAft>
              <a:defRPr/>
            </a:pPr>
            <a:endParaRPr lang="fr-CA" altLang="en-US" sz="2501" dirty="0">
              <a:ln w="0"/>
              <a:solidFill>
                <a:schemeClr val="tx1"/>
              </a:solidFill>
            </a:endParaRPr>
          </a:p>
          <a:p>
            <a:pPr algn="just" defTabSz="2880354" eaLnBrk="1" fontAlgn="auto" hangingPunct="1">
              <a:spcBef>
                <a:spcPts val="1663"/>
              </a:spcBef>
              <a:spcAft>
                <a:spcPts val="0"/>
              </a:spcAft>
              <a:defRPr/>
            </a:pPr>
            <a:endParaRPr lang="fr-CA" altLang="en-US" sz="2501" dirty="0">
              <a:ln w="0"/>
              <a:solidFill>
                <a:schemeClr val="tx1"/>
              </a:solidFill>
            </a:endParaRPr>
          </a:p>
          <a:p>
            <a:pPr algn="just" defTabSz="2880354" eaLnBrk="1" fontAlgn="auto" hangingPunct="1">
              <a:spcBef>
                <a:spcPts val="1663"/>
              </a:spcBef>
              <a:spcAft>
                <a:spcPts val="0"/>
              </a:spcAft>
              <a:defRPr/>
            </a:pPr>
            <a:endParaRPr lang="fr-CA" altLang="en-US" sz="2501" dirty="0">
              <a:ln w="0"/>
              <a:solidFill>
                <a:schemeClr val="tx1"/>
              </a:solidFill>
            </a:endParaRPr>
          </a:p>
          <a:p>
            <a:pPr algn="just" defTabSz="2880354" eaLnBrk="1" fontAlgn="auto" hangingPunct="1">
              <a:spcBef>
                <a:spcPts val="1663"/>
              </a:spcBef>
              <a:spcAft>
                <a:spcPts val="0"/>
              </a:spcAft>
              <a:defRPr/>
            </a:pPr>
            <a:endParaRPr lang="fr-CA" altLang="en-US" sz="2501" dirty="0">
              <a:ln w="0"/>
              <a:solidFill>
                <a:schemeClr val="tx1"/>
              </a:solidFill>
            </a:endParaRPr>
          </a:p>
          <a:p>
            <a:pPr algn="just" defTabSz="2880354" eaLnBrk="1" fontAlgn="auto" hangingPunct="1">
              <a:spcBef>
                <a:spcPts val="1663"/>
              </a:spcBef>
              <a:spcAft>
                <a:spcPts val="0"/>
              </a:spcAft>
              <a:defRPr/>
            </a:pPr>
            <a:endParaRPr lang="fr-CA" altLang="en-US" sz="2501" dirty="0">
              <a:ln w="0"/>
              <a:solidFill>
                <a:schemeClr val="tx1"/>
              </a:solidFill>
            </a:endParaRPr>
          </a:p>
          <a:p>
            <a:pPr algn="just" defTabSz="2880354" eaLnBrk="1" fontAlgn="auto" hangingPunct="1">
              <a:spcBef>
                <a:spcPts val="1663"/>
              </a:spcBef>
              <a:spcAft>
                <a:spcPts val="0"/>
              </a:spcAft>
              <a:defRPr/>
            </a:pPr>
            <a:endParaRPr lang="fr-CA" altLang="en-US" sz="2501" dirty="0">
              <a:ln w="0"/>
              <a:solidFill>
                <a:schemeClr val="tx1"/>
              </a:solidFill>
            </a:endParaRPr>
          </a:p>
          <a:p>
            <a:pPr algn="just" defTabSz="2880354" eaLnBrk="1" fontAlgn="auto" hangingPunct="1">
              <a:spcBef>
                <a:spcPts val="1663"/>
              </a:spcBef>
              <a:spcAft>
                <a:spcPts val="0"/>
              </a:spcAft>
              <a:defRPr/>
            </a:pPr>
            <a:endParaRPr lang="fr-CA" altLang="en-US" sz="2501" dirty="0">
              <a:ln w="0"/>
              <a:solidFill>
                <a:schemeClr val="tx1"/>
              </a:solidFill>
            </a:endParaRPr>
          </a:p>
          <a:p>
            <a:pPr algn="just" defTabSz="2880354" eaLnBrk="1" fontAlgn="auto" hangingPunct="1">
              <a:lnSpc>
                <a:spcPct val="120000"/>
              </a:lnSpc>
              <a:spcBef>
                <a:spcPts val="600"/>
              </a:spcBef>
              <a:spcAft>
                <a:spcPts val="0"/>
              </a:spcAft>
              <a:defRPr/>
            </a:pPr>
            <a:endParaRPr lang="fr-CA" altLang="en-US" sz="2501" dirty="0">
              <a:ln w="0"/>
              <a:solidFill>
                <a:schemeClr val="tx1"/>
              </a:solidFill>
            </a:endParaRPr>
          </a:p>
          <a:p>
            <a:pPr algn="just" defTabSz="2880354" eaLnBrk="1" fontAlgn="auto" hangingPunct="1">
              <a:lnSpc>
                <a:spcPct val="120000"/>
              </a:lnSpc>
              <a:spcBef>
                <a:spcPts val="600"/>
              </a:spcBef>
              <a:spcAft>
                <a:spcPts val="0"/>
              </a:spcAft>
              <a:defRPr/>
            </a:pPr>
            <a:endParaRPr lang="fr-CA" altLang="en-US" sz="2501" dirty="0">
              <a:ln w="0"/>
              <a:solidFill>
                <a:schemeClr val="tx1"/>
              </a:solidFill>
            </a:endParaRPr>
          </a:p>
          <a:p>
            <a:pPr algn="just" defTabSz="2880354" eaLnBrk="1" fontAlgn="auto" hangingPunct="1">
              <a:lnSpc>
                <a:spcPct val="120000"/>
              </a:lnSpc>
              <a:spcBef>
                <a:spcPts val="600"/>
              </a:spcBef>
              <a:spcAft>
                <a:spcPts val="0"/>
              </a:spcAft>
              <a:defRPr/>
            </a:pPr>
            <a:endParaRPr lang="fr-CA" altLang="en-US" sz="2501" dirty="0">
              <a:ln w="0"/>
              <a:solidFill>
                <a:schemeClr val="tx1"/>
              </a:solidFill>
            </a:endParaRPr>
          </a:p>
          <a:p>
            <a:pPr algn="just" defTabSz="2880354" eaLnBrk="1" fontAlgn="auto" hangingPunct="1">
              <a:lnSpc>
                <a:spcPct val="120000"/>
              </a:lnSpc>
              <a:spcBef>
                <a:spcPts val="600"/>
              </a:spcBef>
              <a:spcAft>
                <a:spcPts val="0"/>
              </a:spcAft>
              <a:defRPr/>
            </a:pPr>
            <a:endParaRPr lang="fr-CA" altLang="en-US" sz="2501" dirty="0">
              <a:ln w="0"/>
              <a:solidFill>
                <a:schemeClr val="tx1"/>
              </a:solidFill>
            </a:endParaRPr>
          </a:p>
          <a:p>
            <a:pPr algn="just" defTabSz="2880354" eaLnBrk="1" fontAlgn="auto" hangingPunct="1">
              <a:lnSpc>
                <a:spcPct val="120000"/>
              </a:lnSpc>
              <a:spcBef>
                <a:spcPts val="600"/>
              </a:spcBef>
              <a:spcAft>
                <a:spcPts val="0"/>
              </a:spcAft>
              <a:defRPr/>
            </a:pPr>
            <a:endParaRPr lang="fr-CA" altLang="en-US" sz="2501" dirty="0">
              <a:ln w="0"/>
              <a:solidFill>
                <a:schemeClr val="tx1"/>
              </a:solidFill>
            </a:endParaRPr>
          </a:p>
          <a:p>
            <a:pPr algn="just" defTabSz="2880354" eaLnBrk="1" fontAlgn="auto" hangingPunct="1">
              <a:lnSpc>
                <a:spcPct val="120000"/>
              </a:lnSpc>
              <a:spcBef>
                <a:spcPts val="0"/>
              </a:spcBef>
              <a:spcAft>
                <a:spcPts val="0"/>
              </a:spcAft>
              <a:defRPr/>
            </a:pPr>
            <a:endParaRPr lang="fr-CA" altLang="en-US" sz="3000" dirty="0">
              <a:ln w="0"/>
              <a:solidFill>
                <a:schemeClr val="tx1"/>
              </a:solidFill>
              <a:latin typeface="Lucida Sans" panose="020B0602030504020204" pitchFamily="34" charset="0"/>
            </a:endParaRPr>
          </a:p>
        </p:txBody>
      </p:sp>
      <p:sp>
        <p:nvSpPr>
          <p:cNvPr id="43" name="Rectangle 42"/>
          <p:cNvSpPr/>
          <p:nvPr/>
        </p:nvSpPr>
        <p:spPr>
          <a:xfrm>
            <a:off x="20142199" y="12862059"/>
            <a:ext cx="7745871" cy="7624434"/>
          </a:xfrm>
          <a:prstGeom prst="rect">
            <a:avLst/>
          </a:prstGeom>
          <a:noFill/>
          <a:ln>
            <a:solidFill>
              <a:srgbClr val="245A9A"/>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defTabSz="2880354" eaLnBrk="1" fontAlgn="auto" hangingPunct="1">
              <a:spcBef>
                <a:spcPts val="1663"/>
              </a:spcBef>
              <a:spcAft>
                <a:spcPts val="0"/>
              </a:spcAft>
              <a:defRPr/>
            </a:pPr>
            <a:endParaRPr lang="en-CA" altLang="en-US" sz="2501" dirty="0">
              <a:ln w="0"/>
              <a:solidFill>
                <a:schemeClr val="tx1"/>
              </a:solidFill>
            </a:endParaRPr>
          </a:p>
          <a:p>
            <a:pPr algn="just" defTabSz="2880354" eaLnBrk="1" fontAlgn="auto" hangingPunct="1">
              <a:spcBef>
                <a:spcPts val="1663"/>
              </a:spcBef>
              <a:spcAft>
                <a:spcPts val="0"/>
              </a:spcAft>
              <a:defRPr/>
            </a:pPr>
            <a:endParaRPr lang="en-CA" altLang="en-US" sz="2501" dirty="0">
              <a:ln w="0"/>
              <a:solidFill>
                <a:schemeClr val="tx1"/>
              </a:solidFill>
            </a:endParaRPr>
          </a:p>
          <a:p>
            <a:pPr algn="just" defTabSz="2880354" eaLnBrk="1" fontAlgn="auto" hangingPunct="1">
              <a:spcBef>
                <a:spcPts val="1663"/>
              </a:spcBef>
              <a:spcAft>
                <a:spcPts val="0"/>
              </a:spcAft>
              <a:defRPr/>
            </a:pPr>
            <a:endParaRPr lang="en-CA" altLang="en-US" sz="2501" dirty="0">
              <a:ln w="0"/>
              <a:solidFill>
                <a:schemeClr val="tx1"/>
              </a:solidFill>
            </a:endParaRPr>
          </a:p>
          <a:p>
            <a:pPr algn="just" defTabSz="2880354" eaLnBrk="1" fontAlgn="auto" hangingPunct="1">
              <a:spcBef>
                <a:spcPts val="1663"/>
              </a:spcBef>
              <a:spcAft>
                <a:spcPts val="0"/>
              </a:spcAft>
              <a:defRPr/>
            </a:pPr>
            <a:endParaRPr lang="en-CA" altLang="en-US" sz="2501" dirty="0">
              <a:ln w="0"/>
              <a:solidFill>
                <a:schemeClr val="tx1"/>
              </a:solidFill>
            </a:endParaRPr>
          </a:p>
          <a:p>
            <a:pPr algn="just" defTabSz="2880354" eaLnBrk="1" fontAlgn="auto" hangingPunct="1">
              <a:spcBef>
                <a:spcPts val="1663"/>
              </a:spcBef>
              <a:spcAft>
                <a:spcPts val="0"/>
              </a:spcAft>
              <a:defRPr/>
            </a:pPr>
            <a:endParaRPr lang="en-CA" altLang="en-US" sz="2501" dirty="0">
              <a:ln w="0"/>
              <a:solidFill>
                <a:schemeClr val="tx1"/>
              </a:solidFill>
            </a:endParaRPr>
          </a:p>
          <a:p>
            <a:pPr algn="just" defTabSz="2880354" eaLnBrk="1" fontAlgn="auto" hangingPunct="1">
              <a:spcBef>
                <a:spcPts val="1663"/>
              </a:spcBef>
              <a:spcAft>
                <a:spcPts val="0"/>
              </a:spcAft>
              <a:defRPr/>
            </a:pPr>
            <a:endParaRPr lang="en-CA" altLang="en-US" sz="2501" dirty="0">
              <a:ln w="0"/>
              <a:solidFill>
                <a:schemeClr val="tx1"/>
              </a:solidFill>
            </a:endParaRPr>
          </a:p>
          <a:p>
            <a:pPr algn="just" defTabSz="2880354" eaLnBrk="1" fontAlgn="auto" hangingPunct="1">
              <a:spcBef>
                <a:spcPts val="1663"/>
              </a:spcBef>
              <a:spcAft>
                <a:spcPts val="0"/>
              </a:spcAft>
              <a:defRPr/>
            </a:pPr>
            <a:endParaRPr lang="en-CA" altLang="en-US" sz="2501" dirty="0">
              <a:ln w="0"/>
              <a:solidFill>
                <a:schemeClr val="tx1"/>
              </a:solidFill>
            </a:endParaRPr>
          </a:p>
          <a:p>
            <a:pPr algn="just" defTabSz="2880354" eaLnBrk="1" fontAlgn="auto" hangingPunct="1">
              <a:spcBef>
                <a:spcPts val="1663"/>
              </a:spcBef>
              <a:spcAft>
                <a:spcPts val="0"/>
              </a:spcAft>
              <a:defRPr/>
            </a:pPr>
            <a:endParaRPr lang="en-CA" altLang="en-US" sz="2501" dirty="0">
              <a:ln w="0"/>
              <a:solidFill>
                <a:schemeClr val="tx1"/>
              </a:solidFill>
            </a:endParaRPr>
          </a:p>
          <a:p>
            <a:pPr algn="just" defTabSz="2880354" eaLnBrk="1" fontAlgn="auto" hangingPunct="1">
              <a:spcBef>
                <a:spcPts val="1663"/>
              </a:spcBef>
              <a:spcAft>
                <a:spcPts val="0"/>
              </a:spcAft>
              <a:defRPr/>
            </a:pPr>
            <a:endParaRPr lang="en-CA" altLang="en-US" sz="2501" dirty="0">
              <a:ln w="0"/>
              <a:solidFill>
                <a:schemeClr val="tx1"/>
              </a:solidFill>
            </a:endParaRPr>
          </a:p>
          <a:p>
            <a:pPr algn="just" defTabSz="2880354" eaLnBrk="1" fontAlgn="auto" hangingPunct="1">
              <a:spcBef>
                <a:spcPts val="1663"/>
              </a:spcBef>
              <a:spcAft>
                <a:spcPts val="0"/>
              </a:spcAft>
              <a:defRPr/>
            </a:pPr>
            <a:endParaRPr lang="en-CA" altLang="en-US" sz="2501" dirty="0">
              <a:ln w="0"/>
              <a:solidFill>
                <a:schemeClr val="tx1"/>
              </a:solidFill>
            </a:endParaRPr>
          </a:p>
          <a:p>
            <a:pPr algn="just" defTabSz="2880354" eaLnBrk="1" fontAlgn="auto" hangingPunct="1">
              <a:lnSpc>
                <a:spcPct val="110000"/>
              </a:lnSpc>
              <a:spcBef>
                <a:spcPts val="0"/>
              </a:spcBef>
              <a:spcAft>
                <a:spcPts val="0"/>
              </a:spcAft>
              <a:defRPr/>
            </a:pPr>
            <a:endParaRPr lang="en-CA" altLang="en-US" sz="2501" dirty="0">
              <a:ln w="0"/>
              <a:solidFill>
                <a:schemeClr val="tx1"/>
              </a:solidFill>
            </a:endParaRPr>
          </a:p>
          <a:p>
            <a:pPr algn="just" defTabSz="2880354" eaLnBrk="1" fontAlgn="auto" hangingPunct="1">
              <a:lnSpc>
                <a:spcPct val="110000"/>
              </a:lnSpc>
              <a:spcBef>
                <a:spcPts val="0"/>
              </a:spcBef>
              <a:spcAft>
                <a:spcPts val="0"/>
              </a:spcAft>
              <a:defRPr/>
            </a:pPr>
            <a:endParaRPr lang="en-CA" altLang="en-US" sz="2501" dirty="0">
              <a:ln w="0"/>
              <a:solidFill>
                <a:schemeClr val="tx1"/>
              </a:solidFill>
            </a:endParaRPr>
          </a:p>
          <a:p>
            <a:pPr algn="just" defTabSz="2880354" eaLnBrk="1" fontAlgn="auto" hangingPunct="1">
              <a:lnSpc>
                <a:spcPct val="110000"/>
              </a:lnSpc>
              <a:spcBef>
                <a:spcPts val="0"/>
              </a:spcBef>
              <a:spcAft>
                <a:spcPts val="0"/>
              </a:spcAft>
              <a:defRPr/>
            </a:pPr>
            <a:endParaRPr lang="en-CA" altLang="en-US" sz="2501" dirty="0">
              <a:ln w="0"/>
              <a:solidFill>
                <a:schemeClr val="tx1"/>
              </a:solidFill>
            </a:endParaRPr>
          </a:p>
          <a:p>
            <a:pPr algn="just" defTabSz="2880354" eaLnBrk="1" fontAlgn="auto" hangingPunct="1">
              <a:lnSpc>
                <a:spcPct val="110000"/>
              </a:lnSpc>
              <a:spcBef>
                <a:spcPts val="0"/>
              </a:spcBef>
              <a:spcAft>
                <a:spcPts val="0"/>
              </a:spcAft>
              <a:defRPr/>
            </a:pPr>
            <a:endParaRPr lang="en-CA" altLang="en-US" sz="2501" dirty="0">
              <a:ln w="0"/>
              <a:solidFill>
                <a:schemeClr val="tx1"/>
              </a:solidFill>
            </a:endParaRPr>
          </a:p>
          <a:p>
            <a:pPr algn="just" defTabSz="2880354" eaLnBrk="1" fontAlgn="auto" hangingPunct="1">
              <a:spcBef>
                <a:spcPts val="0"/>
              </a:spcBef>
              <a:spcAft>
                <a:spcPts val="0"/>
              </a:spcAft>
              <a:defRPr/>
            </a:pPr>
            <a:endParaRPr lang="en-CA" altLang="en-US" sz="1900" dirty="0">
              <a:ln w="0"/>
              <a:solidFill>
                <a:schemeClr val="tx1"/>
              </a:solidFill>
            </a:endParaRPr>
          </a:p>
          <a:p>
            <a:pPr algn="just" defTabSz="2880354" eaLnBrk="1" fontAlgn="auto" hangingPunct="1">
              <a:spcBef>
                <a:spcPts val="0"/>
              </a:spcBef>
              <a:spcAft>
                <a:spcPts val="0"/>
              </a:spcAft>
              <a:defRPr/>
            </a:pPr>
            <a:endParaRPr lang="en-CA" altLang="en-US" sz="1900" dirty="0">
              <a:ln w="0"/>
              <a:solidFill>
                <a:schemeClr val="tx1"/>
              </a:solidFill>
            </a:endParaRPr>
          </a:p>
          <a:p>
            <a:pPr algn="just" defTabSz="2880354" eaLnBrk="1" fontAlgn="auto" hangingPunct="1">
              <a:spcBef>
                <a:spcPts val="0"/>
              </a:spcBef>
              <a:spcAft>
                <a:spcPts val="0"/>
              </a:spcAft>
              <a:defRPr/>
            </a:pPr>
            <a:endParaRPr lang="en-CA" altLang="en-US" sz="1900" dirty="0">
              <a:ln w="0"/>
              <a:solidFill>
                <a:schemeClr val="tx1"/>
              </a:solidFill>
            </a:endParaRPr>
          </a:p>
          <a:p>
            <a:pPr algn="just" defTabSz="2880354" eaLnBrk="1" fontAlgn="auto" hangingPunct="1">
              <a:spcBef>
                <a:spcPts val="0"/>
              </a:spcBef>
              <a:spcAft>
                <a:spcPts val="0"/>
              </a:spcAft>
              <a:defRPr/>
            </a:pPr>
            <a:endParaRPr lang="en-CA" altLang="en-US" sz="1900" dirty="0">
              <a:ln w="0"/>
              <a:solidFill>
                <a:schemeClr val="tx1"/>
              </a:solidFill>
            </a:endParaRPr>
          </a:p>
          <a:p>
            <a:pPr algn="just" defTabSz="2880354" eaLnBrk="1" fontAlgn="auto" hangingPunct="1">
              <a:lnSpc>
                <a:spcPct val="110000"/>
              </a:lnSpc>
              <a:spcBef>
                <a:spcPts val="0"/>
              </a:spcBef>
              <a:spcAft>
                <a:spcPts val="0"/>
              </a:spcAft>
              <a:defRPr/>
            </a:pPr>
            <a:endParaRPr lang="en-CA" altLang="en-US" sz="1900" dirty="0">
              <a:ln w="0"/>
              <a:solidFill>
                <a:schemeClr val="tx1"/>
              </a:solidFill>
            </a:endParaRPr>
          </a:p>
          <a:p>
            <a:pPr algn="just" defTabSz="2880354" eaLnBrk="1" fontAlgn="auto" hangingPunct="1">
              <a:lnSpc>
                <a:spcPct val="110000"/>
              </a:lnSpc>
              <a:spcBef>
                <a:spcPts val="0"/>
              </a:spcBef>
              <a:spcAft>
                <a:spcPts val="0"/>
              </a:spcAft>
              <a:defRPr/>
            </a:pPr>
            <a:endParaRPr lang="en-CA" altLang="en-US" sz="1900" dirty="0">
              <a:ln w="0"/>
              <a:solidFill>
                <a:schemeClr val="tx1"/>
              </a:solidFill>
            </a:endParaRPr>
          </a:p>
          <a:p>
            <a:pPr algn="just" defTabSz="2880354" eaLnBrk="1" fontAlgn="auto" hangingPunct="1">
              <a:lnSpc>
                <a:spcPct val="110000"/>
              </a:lnSpc>
              <a:spcBef>
                <a:spcPts val="0"/>
              </a:spcBef>
              <a:spcAft>
                <a:spcPts val="0"/>
              </a:spcAft>
              <a:defRPr/>
            </a:pPr>
            <a:endParaRPr lang="en-CA" altLang="en-US" sz="1900" dirty="0">
              <a:ln w="0"/>
              <a:solidFill>
                <a:schemeClr val="tx1"/>
              </a:solidFill>
            </a:endParaRPr>
          </a:p>
          <a:p>
            <a:pPr algn="just" defTabSz="2880354" eaLnBrk="1" fontAlgn="auto" hangingPunct="1">
              <a:lnSpc>
                <a:spcPct val="110000"/>
              </a:lnSpc>
              <a:spcBef>
                <a:spcPts val="0"/>
              </a:spcBef>
              <a:spcAft>
                <a:spcPts val="0"/>
              </a:spcAft>
              <a:defRPr/>
            </a:pPr>
            <a:endParaRPr lang="en-CA" altLang="en-US" sz="1900" dirty="0">
              <a:ln w="0"/>
              <a:solidFill>
                <a:schemeClr val="tx1"/>
              </a:solidFill>
            </a:endParaRPr>
          </a:p>
          <a:p>
            <a:pPr algn="just" defTabSz="2880354" eaLnBrk="1" fontAlgn="auto" hangingPunct="1">
              <a:lnSpc>
                <a:spcPct val="110000"/>
              </a:lnSpc>
              <a:spcBef>
                <a:spcPts val="0"/>
              </a:spcBef>
              <a:spcAft>
                <a:spcPts val="0"/>
              </a:spcAft>
              <a:defRPr/>
            </a:pPr>
            <a:endParaRPr lang="en-CA" altLang="en-US" sz="1900" dirty="0">
              <a:ln w="0"/>
              <a:solidFill>
                <a:schemeClr val="tx1"/>
              </a:solidFill>
            </a:endParaRPr>
          </a:p>
        </p:txBody>
      </p:sp>
      <p:sp>
        <p:nvSpPr>
          <p:cNvPr id="54" name="Rectangle 53"/>
          <p:cNvSpPr/>
          <p:nvPr/>
        </p:nvSpPr>
        <p:spPr>
          <a:xfrm>
            <a:off x="28275241" y="19387503"/>
            <a:ext cx="9707528" cy="6167569"/>
          </a:xfrm>
          <a:prstGeom prst="rect">
            <a:avLst/>
          </a:prstGeom>
          <a:noFill/>
          <a:ln>
            <a:solidFill>
              <a:srgbClr val="245A9A"/>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defTabSz="625475" eaLnBrk="1" fontAlgn="auto" hangingPunct="1">
              <a:spcBef>
                <a:spcPts val="1663"/>
              </a:spcBef>
              <a:spcAft>
                <a:spcPts val="0"/>
              </a:spcAft>
              <a:defRPr/>
            </a:pPr>
            <a:r>
              <a:rPr lang="en-CA" altLang="en-US" sz="2201" dirty="0">
                <a:ln w="0"/>
                <a:solidFill>
                  <a:schemeClr val="tx1"/>
                </a:solidFill>
              </a:rPr>
              <a:t>1. Kozak KR, Smith BL, Adams J, et al: Accelerated Partial Breast Irradiation Using Proton Beams: Initial Clinical Experience. Int J </a:t>
            </a:r>
            <a:r>
              <a:rPr lang="en-CA" altLang="en-US" sz="2201" dirty="0" err="1">
                <a:ln w="0"/>
                <a:solidFill>
                  <a:schemeClr val="tx1"/>
                </a:solidFill>
              </a:rPr>
              <a:t>Radiat</a:t>
            </a:r>
            <a:r>
              <a:rPr lang="en-CA" altLang="en-US" sz="2201" dirty="0">
                <a:ln w="0"/>
                <a:solidFill>
                  <a:schemeClr val="tx1"/>
                </a:solidFill>
              </a:rPr>
              <a:t> Oncol Biol Phys 2006:66:691-698</a:t>
            </a:r>
          </a:p>
          <a:p>
            <a:pPr algn="just" defTabSz="2880354" eaLnBrk="1" fontAlgn="auto" hangingPunct="1">
              <a:spcBef>
                <a:spcPts val="1663"/>
              </a:spcBef>
              <a:spcAft>
                <a:spcPts val="0"/>
              </a:spcAft>
              <a:tabLst>
                <a:tab pos="625475" algn="l"/>
              </a:tabLst>
              <a:defRPr/>
            </a:pPr>
            <a:r>
              <a:rPr lang="en-CA" altLang="en-US" sz="2201" dirty="0">
                <a:ln w="0"/>
                <a:solidFill>
                  <a:schemeClr val="tx1"/>
                </a:solidFill>
              </a:rPr>
              <a:t>2. </a:t>
            </a:r>
            <a:r>
              <a:rPr lang="en-CA" altLang="en-US" sz="2201" dirty="0" err="1">
                <a:ln w="0"/>
                <a:solidFill>
                  <a:schemeClr val="tx1"/>
                </a:solidFill>
              </a:rPr>
              <a:t>Galland-Girodet</a:t>
            </a:r>
            <a:r>
              <a:rPr lang="en-CA" altLang="en-US" sz="2201" dirty="0">
                <a:ln w="0"/>
                <a:solidFill>
                  <a:schemeClr val="tx1"/>
                </a:solidFill>
              </a:rPr>
              <a:t> S, </a:t>
            </a:r>
            <a:r>
              <a:rPr lang="en-CA" altLang="en-US" sz="2201" dirty="0" err="1">
                <a:ln w="0"/>
                <a:solidFill>
                  <a:schemeClr val="tx1"/>
                </a:solidFill>
              </a:rPr>
              <a:t>Pashtan</a:t>
            </a:r>
            <a:r>
              <a:rPr lang="en-CA" altLang="en-US" sz="2201" dirty="0">
                <a:ln w="0"/>
                <a:solidFill>
                  <a:schemeClr val="tx1"/>
                </a:solidFill>
              </a:rPr>
              <a:t> I, MacDonald SM, et al: Long-term Cosmetic Outcomes and Toxicities of Proton Beam Therapy Compared With Photon-Based 3-Dimensional Conformal Accelerated Partial-Breast Irradiation: A Phase  1 Trial. Int J </a:t>
            </a:r>
            <a:r>
              <a:rPr lang="en-CA" altLang="en-US" sz="2201" dirty="0" err="1">
                <a:ln w="0"/>
                <a:solidFill>
                  <a:schemeClr val="tx1"/>
                </a:solidFill>
              </a:rPr>
              <a:t>Radiat</a:t>
            </a:r>
            <a:r>
              <a:rPr lang="en-CA" altLang="en-US" sz="2201" dirty="0">
                <a:ln w="0"/>
                <a:solidFill>
                  <a:schemeClr val="tx1"/>
                </a:solidFill>
              </a:rPr>
              <a:t> Oncol Biol Phys 2014; 90:493-500</a:t>
            </a:r>
          </a:p>
          <a:p>
            <a:pPr algn="just" defTabSz="2880354" eaLnBrk="1" fontAlgn="auto" hangingPunct="1">
              <a:spcBef>
                <a:spcPts val="1663"/>
              </a:spcBef>
              <a:spcAft>
                <a:spcPts val="0"/>
              </a:spcAft>
              <a:defRPr/>
            </a:pPr>
            <a:r>
              <a:rPr lang="en-CA" altLang="en-US" sz="2201" dirty="0">
                <a:ln w="0"/>
                <a:solidFill>
                  <a:schemeClr val="tx1"/>
                </a:solidFill>
              </a:rPr>
              <a:t>3. Bush DA, Slater JD, </a:t>
            </a:r>
            <a:r>
              <a:rPr lang="en-CA" altLang="en-US" sz="2201" dirty="0" err="1">
                <a:ln w="0"/>
                <a:solidFill>
                  <a:schemeClr val="tx1"/>
                </a:solidFill>
              </a:rPr>
              <a:t>Garberoglio</a:t>
            </a:r>
            <a:r>
              <a:rPr lang="en-CA" altLang="en-US" sz="2201" dirty="0">
                <a:ln w="0"/>
                <a:solidFill>
                  <a:schemeClr val="tx1"/>
                </a:solidFill>
              </a:rPr>
              <a:t>, et al: Partial Breast Irradiation Delivered With Proton Beam: Results of a Phase II Trial. Clin Breast Cancer 2011;11:241-245 </a:t>
            </a:r>
          </a:p>
          <a:p>
            <a:pPr algn="just" defTabSz="2880354" eaLnBrk="1" fontAlgn="auto" hangingPunct="1">
              <a:spcBef>
                <a:spcPts val="1663"/>
              </a:spcBef>
              <a:spcAft>
                <a:spcPts val="0"/>
              </a:spcAft>
              <a:defRPr/>
            </a:pPr>
            <a:r>
              <a:rPr lang="en-CA" altLang="en-US" sz="2201" dirty="0">
                <a:ln w="0"/>
                <a:solidFill>
                  <a:schemeClr val="tx1"/>
                </a:solidFill>
              </a:rPr>
              <a:t>4. Bush DA, Do S, Lum S, et al: Partial Breast Radiation Therapy With Proton Beam: 5-Year Results With Cosmetic Outcomes. Int J </a:t>
            </a:r>
            <a:r>
              <a:rPr lang="en-CA" altLang="en-US" sz="2201" dirty="0" err="1">
                <a:ln w="0"/>
                <a:solidFill>
                  <a:schemeClr val="tx1"/>
                </a:solidFill>
              </a:rPr>
              <a:t>Radiat</a:t>
            </a:r>
            <a:r>
              <a:rPr lang="en-CA" altLang="en-US" sz="2201" dirty="0">
                <a:ln w="0"/>
                <a:solidFill>
                  <a:schemeClr val="tx1"/>
                </a:solidFill>
              </a:rPr>
              <a:t> Oncol Biol Phys 2014;90:501-505</a:t>
            </a:r>
          </a:p>
          <a:p>
            <a:pPr algn="just" defTabSz="2880354" eaLnBrk="1" fontAlgn="auto" hangingPunct="1">
              <a:spcBef>
                <a:spcPts val="1663"/>
              </a:spcBef>
              <a:spcAft>
                <a:spcPts val="0"/>
              </a:spcAft>
              <a:defRPr/>
            </a:pPr>
            <a:r>
              <a:rPr lang="en-CA" altLang="en-US" sz="2201" dirty="0">
                <a:ln w="0"/>
                <a:solidFill>
                  <a:schemeClr val="tx1"/>
                </a:solidFill>
              </a:rPr>
              <a:t>5. Chang JH, Lee JK, Kim JY, et al: Phase II Trial of Proton Beam Accelerated Partial Breast Irradiation in Breast Cancer. </a:t>
            </a:r>
            <a:r>
              <a:rPr lang="en-CA" altLang="en-US" sz="2201" dirty="0" err="1">
                <a:ln w="0"/>
                <a:solidFill>
                  <a:schemeClr val="tx1"/>
                </a:solidFill>
              </a:rPr>
              <a:t>Radiother</a:t>
            </a:r>
            <a:r>
              <a:rPr lang="en-CA" altLang="en-US" sz="2201" dirty="0">
                <a:ln w="0"/>
                <a:solidFill>
                  <a:schemeClr val="tx1"/>
                </a:solidFill>
              </a:rPr>
              <a:t> Oncol 2013;108:209-214</a:t>
            </a:r>
          </a:p>
        </p:txBody>
      </p:sp>
      <p:sp>
        <p:nvSpPr>
          <p:cNvPr id="55" name="Rectangle 54"/>
          <p:cNvSpPr/>
          <p:nvPr/>
        </p:nvSpPr>
        <p:spPr>
          <a:xfrm>
            <a:off x="10365064" y="20646434"/>
            <a:ext cx="17523008" cy="6683966"/>
          </a:xfrm>
          <a:prstGeom prst="rect">
            <a:avLst/>
          </a:prstGeom>
          <a:noFill/>
          <a:ln>
            <a:solidFill>
              <a:srgbClr val="245A9A"/>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marL="457200" indent="-457200" algn="just" defTabSz="2880354" eaLnBrk="1" fontAlgn="auto" hangingPunct="1">
              <a:spcBef>
                <a:spcPts val="1663"/>
              </a:spcBef>
              <a:spcAft>
                <a:spcPts val="0"/>
              </a:spcAft>
              <a:buFont typeface="Arial" panose="020B0604020202020204" pitchFamily="34" charset="0"/>
              <a:buChar char="•"/>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Seven grade 2 adverse events occurred:</a:t>
            </a:r>
          </a:p>
          <a:p>
            <a:pPr marL="1541463" lvl="1" indent="-417513" algn="just" defTabSz="2880354" eaLnBrk="1" fontAlgn="auto" hangingPunct="1">
              <a:lnSpc>
                <a:spcPct val="120000"/>
              </a:lnSpc>
              <a:spcBef>
                <a:spcPts val="6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Radiation dermatitis (n=1, 2.6%)</a:t>
            </a:r>
          </a:p>
          <a:p>
            <a:pPr marL="1541463" lvl="1" indent="-417513" algn="just" defTabSz="2880354" eaLnBrk="1" fontAlgn="auto" hangingPunct="1">
              <a:lnSpc>
                <a:spcPct val="120000"/>
              </a:lnSpc>
              <a:spcBef>
                <a:spcPts val="6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Lymphedema (n=1, 2.6%)</a:t>
            </a:r>
          </a:p>
          <a:p>
            <a:pPr marL="1541463" lvl="1" indent="-417513" algn="just" defTabSz="2880354" eaLnBrk="1" fontAlgn="auto" hangingPunct="1">
              <a:lnSpc>
                <a:spcPct val="120000"/>
              </a:lnSpc>
              <a:spcBef>
                <a:spcPts val="6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Hot flashes (n=3, 7.9%)</a:t>
            </a:r>
          </a:p>
          <a:p>
            <a:pPr marL="1541463" lvl="1" indent="-417513" algn="just" defTabSz="2880354" eaLnBrk="1" fontAlgn="auto" hangingPunct="1">
              <a:lnSpc>
                <a:spcPct val="120000"/>
              </a:lnSpc>
              <a:spcBef>
                <a:spcPts val="6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Dyspnea (n=1, 2.6%)</a:t>
            </a:r>
          </a:p>
          <a:p>
            <a:pPr marL="1541463" lvl="1" indent="-417513" algn="just" defTabSz="2880354" eaLnBrk="1" fontAlgn="auto" hangingPunct="1">
              <a:lnSpc>
                <a:spcPct val="120000"/>
              </a:lnSpc>
              <a:spcBef>
                <a:spcPts val="6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Fatigue (n=1, 2.6%)</a:t>
            </a:r>
          </a:p>
          <a:p>
            <a:pPr marL="457200" indent="-457200" algn="just" defTabSz="2880354" eaLnBrk="1" fontAlgn="auto" hangingPunct="1">
              <a:spcBef>
                <a:spcPts val="1663"/>
              </a:spcBef>
              <a:spcAft>
                <a:spcPts val="0"/>
              </a:spcAft>
              <a:buFont typeface="Arial" panose="020B0604020202020204" pitchFamily="34" charset="0"/>
              <a:buChar char="•"/>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No acute grade ≥3 acute or late toxicity attributable to radiotherapy were observed. </a:t>
            </a:r>
          </a:p>
          <a:p>
            <a:pPr marL="457200" indent="-457200" algn="just" defTabSz="2880354" eaLnBrk="1" fontAlgn="auto" hangingPunct="1">
              <a:spcBef>
                <a:spcPts val="1663"/>
              </a:spcBef>
              <a:spcAft>
                <a:spcPts val="0"/>
              </a:spcAft>
              <a:buFont typeface="Arial" panose="020B0604020202020204" pitchFamily="34" charset="0"/>
              <a:buChar char="•"/>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Five patients (13%) assigned a BTCOS score of 4 at 1- or 3-year follow-up for change in nipple appearance (n=3), breast shape (n=4), scar tissue formation (n=2), breast texture (n=1) and bra fit (n=1). </a:t>
            </a:r>
          </a:p>
          <a:p>
            <a:pPr marL="457200" indent="-457200" algn="just" defTabSz="2880354" eaLnBrk="1" fontAlgn="auto" hangingPunct="1">
              <a:spcBef>
                <a:spcPts val="1663"/>
              </a:spcBef>
              <a:spcAft>
                <a:spcPts val="0"/>
              </a:spcAft>
              <a:buFont typeface="Arial" panose="020B0604020202020204" pitchFamily="34" charset="0"/>
              <a:buChar char="•"/>
              <a:defRPr/>
            </a:pPr>
            <a:r>
              <a:rPr lang="en-US" sz="2800" dirty="0" err="1">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Dosimetric</a:t>
            </a: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 endpoints of interest:</a:t>
            </a:r>
          </a:p>
          <a:p>
            <a:pPr marL="1489075" indent="-417513" defTabSz="2880354" eaLnBrk="1" fontAlgn="auto" hangingPunct="1">
              <a:spcBef>
                <a:spcPts val="12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Heart V5Gy (median volume of the heart receiving 5 </a:t>
            </a:r>
            <a:r>
              <a:rPr lang="en-US" sz="2800" dirty="0" err="1">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Gy</a:t>
            </a: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 = 0%</a:t>
            </a:r>
          </a:p>
          <a:p>
            <a:pPr marL="1489075" indent="-417513" defTabSz="2880354" eaLnBrk="1" fontAlgn="auto" hangingPunct="1">
              <a:spcBef>
                <a:spcPts val="12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Lung V20Gy = 0% </a:t>
            </a:r>
          </a:p>
          <a:p>
            <a:pPr marL="1489075" indent="-417513" defTabSz="2880354" eaLnBrk="1" fontAlgn="auto" hangingPunct="1">
              <a:spcBef>
                <a:spcPts val="1200"/>
              </a:spcBef>
              <a:spcAft>
                <a:spcPts val="0"/>
              </a:spcAft>
              <a:buFont typeface="Courier New" panose="02070309020205020404" pitchFamily="49" charset="0"/>
              <a:buChar char="o"/>
              <a:defRPr/>
            </a:pPr>
            <a:r>
              <a:rPr lang="en-US" sz="28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Lung V10Gy = 0.17%</a:t>
            </a:r>
            <a:endParaRPr lang="en-CA" altLang="en-US" sz="2800" dirty="0">
              <a:ln w="0"/>
              <a:solidFill>
                <a:schemeClr val="tx1"/>
              </a:solidFill>
            </a:endParaRPr>
          </a:p>
        </p:txBody>
      </p:sp>
      <p:sp>
        <p:nvSpPr>
          <p:cNvPr id="37" name="Rounded Rectangle 36"/>
          <p:cNvSpPr/>
          <p:nvPr/>
        </p:nvSpPr>
        <p:spPr bwMode="auto">
          <a:xfrm>
            <a:off x="28258285" y="5892801"/>
            <a:ext cx="9724484" cy="870889"/>
          </a:xfrm>
          <a:prstGeom prst="round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80354" eaLnBrk="1" fontAlgn="auto" hangingPunct="1">
              <a:spcBef>
                <a:spcPts val="0"/>
              </a:spcBef>
              <a:spcAft>
                <a:spcPts val="0"/>
              </a:spcAft>
              <a:defRPr/>
            </a:pPr>
            <a:r>
              <a:rPr lang="fr-CA" sz="3500" b="1" dirty="0">
                <a:solidFill>
                  <a:schemeClr val="bg1"/>
                </a:solidFill>
              </a:rPr>
              <a:t>SUMMARY / CONCLUSION</a:t>
            </a:r>
            <a:endParaRPr lang="en-CA" sz="3500" b="1" dirty="0">
              <a:solidFill>
                <a:schemeClr val="bg1"/>
              </a:solidFill>
            </a:endParaRPr>
          </a:p>
        </p:txBody>
      </p:sp>
      <p:sp>
        <p:nvSpPr>
          <p:cNvPr id="47" name="Rounded Rectangle 46"/>
          <p:cNvSpPr/>
          <p:nvPr/>
        </p:nvSpPr>
        <p:spPr bwMode="auto">
          <a:xfrm>
            <a:off x="369277" y="13605810"/>
            <a:ext cx="9625572" cy="825128"/>
          </a:xfrm>
          <a:prstGeom prst="round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80354" eaLnBrk="1" fontAlgn="auto" hangingPunct="1">
              <a:spcBef>
                <a:spcPts val="0"/>
              </a:spcBef>
              <a:spcAft>
                <a:spcPts val="0"/>
              </a:spcAft>
              <a:defRPr/>
            </a:pPr>
            <a:r>
              <a:rPr lang="fr-CA" sz="3500" b="1" dirty="0">
                <a:solidFill>
                  <a:schemeClr val="bg1"/>
                </a:solidFill>
              </a:rPr>
              <a:t>MATERIAL &amp; METHODS</a:t>
            </a:r>
            <a:endParaRPr lang="en-CA" sz="3500" b="1" dirty="0">
              <a:solidFill>
                <a:schemeClr val="bg1"/>
              </a:solidFill>
            </a:endParaRPr>
          </a:p>
        </p:txBody>
      </p:sp>
      <p:sp>
        <p:nvSpPr>
          <p:cNvPr id="61" name="Rounded Rectangle 60"/>
          <p:cNvSpPr/>
          <p:nvPr/>
        </p:nvSpPr>
        <p:spPr bwMode="auto">
          <a:xfrm>
            <a:off x="28283719" y="18191996"/>
            <a:ext cx="9699050" cy="826559"/>
          </a:xfrm>
          <a:prstGeom prst="round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80354" eaLnBrk="1" fontAlgn="auto" hangingPunct="1">
              <a:spcBef>
                <a:spcPts val="0"/>
              </a:spcBef>
              <a:spcAft>
                <a:spcPts val="0"/>
              </a:spcAft>
              <a:defRPr/>
            </a:pPr>
            <a:r>
              <a:rPr lang="fr-CA" sz="3500" b="1" dirty="0">
                <a:solidFill>
                  <a:schemeClr val="bg1"/>
                </a:solidFill>
              </a:rPr>
              <a:t>REFERENCES / ACKNOWLEDGEMENTS</a:t>
            </a:r>
            <a:endParaRPr lang="en-CA" sz="3500" b="1" dirty="0">
              <a:solidFill>
                <a:schemeClr val="bg1"/>
              </a:solidFill>
            </a:endParaRPr>
          </a:p>
        </p:txBody>
      </p:sp>
      <p:sp>
        <p:nvSpPr>
          <p:cNvPr id="6" name="TextBox 5"/>
          <p:cNvSpPr txBox="1"/>
          <p:nvPr/>
        </p:nvSpPr>
        <p:spPr>
          <a:xfrm>
            <a:off x="1125514" y="575711"/>
            <a:ext cx="28982630" cy="4647426"/>
          </a:xfrm>
          <a:prstGeom prst="rect">
            <a:avLst/>
          </a:prstGeom>
          <a:noFill/>
        </p:spPr>
        <p:txBody>
          <a:bodyPr wrap="square">
            <a:spAutoFit/>
          </a:bodyPr>
          <a:lstStyle/>
          <a:p>
            <a:pPr defTabSz="2880354" eaLnBrk="1" fontAlgn="auto" hangingPunct="1">
              <a:spcBef>
                <a:spcPts val="0"/>
              </a:spcBef>
              <a:spcAft>
                <a:spcPts val="0"/>
              </a:spcAft>
              <a:defRPr/>
            </a:pPr>
            <a:r>
              <a:rPr lang="en-US" sz="6600" b="1" dirty="0"/>
              <a:t>Clinical Outcomes after Proton Partial Breast Radiotherapy for Early Stage- Hormone Receptor Positive Breast Cancer: 3-Year Outcomes of a Phase II Trial</a:t>
            </a:r>
            <a:br>
              <a:rPr lang="en-US" dirty="0"/>
            </a:br>
            <a:r>
              <a:rPr lang="fr-CA" sz="3600" dirty="0">
                <a:solidFill>
                  <a:schemeClr val="bg1"/>
                </a:solidFill>
                <a:latin typeface="+mn-lt"/>
              </a:rPr>
              <a:t>J. I. Choi</a:t>
            </a:r>
            <a:r>
              <a:rPr lang="fr-CA" sz="3600" baseline="30000" dirty="0">
                <a:solidFill>
                  <a:schemeClr val="bg1"/>
                </a:solidFill>
                <a:latin typeface="+mn-lt"/>
              </a:rPr>
              <a:t>1</a:t>
            </a:r>
            <a:r>
              <a:rPr lang="fr-CA" sz="3600" dirty="0">
                <a:solidFill>
                  <a:schemeClr val="bg1"/>
                </a:solidFill>
                <a:latin typeface="+mn-lt"/>
              </a:rPr>
              <a:t>, K. Prabhu Jr</a:t>
            </a:r>
            <a:r>
              <a:rPr lang="fr-CA" sz="3600" baseline="30000" dirty="0">
                <a:solidFill>
                  <a:schemeClr val="bg1"/>
                </a:solidFill>
              </a:rPr>
              <a:t>2</a:t>
            </a:r>
            <a:r>
              <a:rPr lang="fr-CA" sz="3600" dirty="0">
                <a:solidFill>
                  <a:schemeClr val="bg1"/>
                </a:solidFill>
                <a:latin typeface="+mn-lt"/>
              </a:rPr>
              <a:t>, W. F. Hartsell</a:t>
            </a:r>
            <a:r>
              <a:rPr lang="fr-CA" sz="3600" baseline="30000" dirty="0">
                <a:solidFill>
                  <a:schemeClr val="bg1"/>
                </a:solidFill>
                <a:latin typeface="+mn-lt"/>
              </a:rPr>
              <a:t>3</a:t>
            </a:r>
            <a:r>
              <a:rPr lang="fr-CA" sz="3600" dirty="0">
                <a:solidFill>
                  <a:schemeClr val="bg1"/>
                </a:solidFill>
                <a:latin typeface="+mn-lt"/>
              </a:rPr>
              <a:t>, C. C. Sinesi</a:t>
            </a:r>
            <a:r>
              <a:rPr lang="fr-CA" sz="3600" baseline="30000" dirty="0">
                <a:solidFill>
                  <a:schemeClr val="bg1"/>
                </a:solidFill>
                <a:latin typeface="+mn-lt"/>
              </a:rPr>
              <a:t>4</a:t>
            </a:r>
            <a:r>
              <a:rPr lang="fr-CA" sz="3600" dirty="0">
                <a:solidFill>
                  <a:schemeClr val="bg1"/>
                </a:solidFill>
                <a:latin typeface="+mn-lt"/>
              </a:rPr>
              <a:t>, C. E. Vargas</a:t>
            </a:r>
            <a:r>
              <a:rPr lang="fr-CA" sz="3600" baseline="30000" dirty="0">
                <a:solidFill>
                  <a:schemeClr val="bg1"/>
                </a:solidFill>
                <a:latin typeface="+mn-lt"/>
              </a:rPr>
              <a:t>5,6</a:t>
            </a:r>
            <a:r>
              <a:rPr lang="fr-CA" sz="3600" dirty="0">
                <a:solidFill>
                  <a:schemeClr val="bg1"/>
                </a:solidFill>
                <a:latin typeface="+mn-lt"/>
              </a:rPr>
              <a:t>, R. K. Benda</a:t>
            </a:r>
            <a:r>
              <a:rPr lang="fr-CA" sz="3600" baseline="30000" dirty="0">
                <a:solidFill>
                  <a:schemeClr val="bg1"/>
                </a:solidFill>
                <a:latin typeface="+mn-lt"/>
              </a:rPr>
              <a:t>7</a:t>
            </a:r>
            <a:r>
              <a:rPr lang="fr-CA" sz="3600" dirty="0">
                <a:solidFill>
                  <a:schemeClr val="bg1"/>
                </a:solidFill>
                <a:latin typeface="+mn-lt"/>
              </a:rPr>
              <a:t>, O. Cahlon</a:t>
            </a:r>
            <a:r>
              <a:rPr lang="fr-CA" sz="3600" baseline="30000" dirty="0">
                <a:solidFill>
                  <a:schemeClr val="bg1"/>
                </a:solidFill>
                <a:latin typeface="+mn-lt"/>
              </a:rPr>
              <a:t>8</a:t>
            </a:r>
            <a:r>
              <a:rPr lang="fr-CA" sz="3600" dirty="0">
                <a:solidFill>
                  <a:schemeClr val="bg1"/>
                </a:solidFill>
                <a:latin typeface="+mn-lt"/>
              </a:rPr>
              <a:t>, A. L. Chang</a:t>
            </a:r>
            <a:r>
              <a:rPr lang="fr-CA" sz="3600" baseline="30000" dirty="0">
                <a:solidFill>
                  <a:schemeClr val="bg1"/>
                </a:solidFill>
                <a:latin typeface="+mn-lt"/>
              </a:rPr>
              <a:t>9</a:t>
            </a:r>
            <a:endParaRPr lang="fr-CA" sz="3600" dirty="0">
              <a:solidFill>
                <a:schemeClr val="bg1"/>
              </a:solidFill>
              <a:latin typeface="+mn-lt"/>
            </a:endParaRPr>
          </a:p>
          <a:p>
            <a:pPr defTabSz="2880354" eaLnBrk="1" fontAlgn="auto" hangingPunct="1">
              <a:spcBef>
                <a:spcPts val="0"/>
              </a:spcBef>
              <a:spcAft>
                <a:spcPts val="0"/>
              </a:spcAft>
              <a:defRPr/>
            </a:pPr>
            <a:r>
              <a:rPr lang="fr-CA" sz="3200" i="1" baseline="30000" dirty="0">
                <a:solidFill>
                  <a:schemeClr val="bg1"/>
                </a:solidFill>
              </a:rPr>
              <a:t>1</a:t>
            </a:r>
            <a:r>
              <a:rPr lang="fr-CA" sz="3200" i="1" dirty="0">
                <a:solidFill>
                  <a:schemeClr val="bg1"/>
                </a:solidFill>
                <a:latin typeface="+mn-lt"/>
              </a:rPr>
              <a:t>New York Proton Center, New York, NY, USA, </a:t>
            </a:r>
            <a:r>
              <a:rPr lang="fr-CA" sz="3200" i="1" baseline="30000" dirty="0">
                <a:solidFill>
                  <a:schemeClr val="bg1"/>
                </a:solidFill>
                <a:latin typeface="+mn-lt"/>
              </a:rPr>
              <a:t>2</a:t>
            </a:r>
            <a:r>
              <a:rPr lang="fr-CA" sz="3200" i="1" dirty="0">
                <a:solidFill>
                  <a:schemeClr val="bg1"/>
                </a:solidFill>
                <a:latin typeface="+mn-lt"/>
              </a:rPr>
              <a:t>ProCure Proton </a:t>
            </a:r>
            <a:r>
              <a:rPr lang="fr-CA" sz="3200" i="1" dirty="0" err="1">
                <a:solidFill>
                  <a:schemeClr val="bg1"/>
                </a:solidFill>
                <a:latin typeface="+mn-lt"/>
              </a:rPr>
              <a:t>Therapy</a:t>
            </a:r>
            <a:r>
              <a:rPr lang="fr-CA" sz="3200" i="1" dirty="0">
                <a:solidFill>
                  <a:schemeClr val="bg1"/>
                </a:solidFill>
                <a:latin typeface="+mn-lt"/>
              </a:rPr>
              <a:t> Center, Oklahoma City, OK, USA, </a:t>
            </a:r>
            <a:r>
              <a:rPr lang="fr-CA" sz="3200" i="1" baseline="30000" dirty="0">
                <a:solidFill>
                  <a:schemeClr val="bg1"/>
                </a:solidFill>
                <a:latin typeface="+mn-lt"/>
              </a:rPr>
              <a:t>3</a:t>
            </a:r>
            <a:r>
              <a:rPr lang="fr-CA" sz="3200" i="1" dirty="0">
                <a:solidFill>
                  <a:schemeClr val="bg1"/>
                </a:solidFill>
                <a:latin typeface="+mn-lt"/>
              </a:rPr>
              <a:t>Northwestern </a:t>
            </a:r>
            <a:r>
              <a:rPr lang="fr-CA" sz="3200" i="1" dirty="0" err="1">
                <a:solidFill>
                  <a:schemeClr val="bg1"/>
                </a:solidFill>
                <a:latin typeface="+mn-lt"/>
              </a:rPr>
              <a:t>Medicine</a:t>
            </a:r>
            <a:r>
              <a:rPr lang="fr-CA" sz="3200" i="1" dirty="0">
                <a:solidFill>
                  <a:schemeClr val="bg1"/>
                </a:solidFill>
                <a:latin typeface="+mn-lt"/>
              </a:rPr>
              <a:t>, Chicago Proton Center, Chicago, IL, USA, </a:t>
            </a:r>
            <a:r>
              <a:rPr lang="fr-CA" sz="3200" i="1" baseline="30000" dirty="0">
                <a:solidFill>
                  <a:schemeClr val="bg1"/>
                </a:solidFill>
                <a:latin typeface="+mn-lt"/>
              </a:rPr>
              <a:t>4</a:t>
            </a:r>
            <a:r>
              <a:rPr lang="fr-CA" sz="3200" i="1" dirty="0">
                <a:solidFill>
                  <a:schemeClr val="bg1"/>
                </a:solidFill>
                <a:latin typeface="+mn-lt"/>
              </a:rPr>
              <a:t>Hampton </a:t>
            </a:r>
            <a:r>
              <a:rPr lang="fr-CA" sz="3200" i="1" dirty="0" err="1">
                <a:solidFill>
                  <a:schemeClr val="bg1"/>
                </a:solidFill>
                <a:latin typeface="+mn-lt"/>
              </a:rPr>
              <a:t>University</a:t>
            </a:r>
            <a:r>
              <a:rPr lang="fr-CA" sz="3200" i="1" dirty="0">
                <a:solidFill>
                  <a:schemeClr val="bg1"/>
                </a:solidFill>
                <a:latin typeface="+mn-lt"/>
              </a:rPr>
              <a:t> Proton </a:t>
            </a:r>
            <a:r>
              <a:rPr lang="fr-CA" sz="3200" i="1" dirty="0" err="1">
                <a:solidFill>
                  <a:schemeClr val="bg1"/>
                </a:solidFill>
                <a:latin typeface="+mn-lt"/>
              </a:rPr>
              <a:t>Therapy</a:t>
            </a:r>
            <a:r>
              <a:rPr lang="fr-CA" sz="3200" i="1" dirty="0">
                <a:solidFill>
                  <a:schemeClr val="bg1"/>
                </a:solidFill>
                <a:latin typeface="+mn-lt"/>
              </a:rPr>
              <a:t> Institute, Hampton, VA, USA, </a:t>
            </a:r>
            <a:r>
              <a:rPr lang="fr-CA" sz="3200" i="1" baseline="30000" dirty="0">
                <a:solidFill>
                  <a:schemeClr val="bg1"/>
                </a:solidFill>
                <a:latin typeface="+mn-lt"/>
              </a:rPr>
              <a:t>5</a:t>
            </a:r>
            <a:r>
              <a:rPr lang="fr-CA" sz="3200" i="1" dirty="0">
                <a:solidFill>
                  <a:schemeClr val="bg1"/>
                </a:solidFill>
                <a:latin typeface="+mn-lt"/>
              </a:rPr>
              <a:t>Mayo Clinic, Scottsdale, AZ, USA, </a:t>
            </a:r>
            <a:r>
              <a:rPr lang="fr-CA" sz="3200" i="1" baseline="30000" dirty="0">
                <a:solidFill>
                  <a:schemeClr val="bg1"/>
                </a:solidFill>
                <a:latin typeface="+mn-lt"/>
              </a:rPr>
              <a:t>6</a:t>
            </a:r>
            <a:r>
              <a:rPr lang="en-US" sz="3200" i="1" dirty="0">
                <a:solidFill>
                  <a:schemeClr val="bg1"/>
                </a:solidFill>
                <a:latin typeface="+mn-lt"/>
              </a:rPr>
              <a:t>Department of Radiation Oncology, Mayo Clinic Arizona, Phoenix, AZ, </a:t>
            </a:r>
            <a:r>
              <a:rPr lang="en-US" sz="3200" i="1" baseline="30000" dirty="0">
                <a:solidFill>
                  <a:schemeClr val="bg1"/>
                </a:solidFill>
                <a:latin typeface="+mn-lt"/>
              </a:rPr>
              <a:t>7</a:t>
            </a:r>
            <a:r>
              <a:rPr lang="en-US" sz="3200" i="1" dirty="0">
                <a:solidFill>
                  <a:schemeClr val="bg1"/>
                </a:solidFill>
                <a:latin typeface="+mn-lt"/>
              </a:rPr>
              <a:t>Bo</a:t>
            </a:r>
            <a:r>
              <a:rPr lang="fr-CA" sz="3200" i="1" dirty="0">
                <a:solidFill>
                  <a:schemeClr val="bg1"/>
                </a:solidFill>
                <a:latin typeface="+mn-lt"/>
              </a:rPr>
              <a:t>ca Raton </a:t>
            </a:r>
            <a:r>
              <a:rPr lang="fr-CA" sz="3200" i="1" dirty="0" err="1">
                <a:solidFill>
                  <a:schemeClr val="bg1"/>
                </a:solidFill>
                <a:latin typeface="+mn-lt"/>
              </a:rPr>
              <a:t>Regional</a:t>
            </a:r>
            <a:r>
              <a:rPr lang="fr-CA" sz="3200" i="1" dirty="0">
                <a:solidFill>
                  <a:schemeClr val="bg1"/>
                </a:solidFill>
                <a:latin typeface="+mn-lt"/>
              </a:rPr>
              <a:t> Hospital, Boca Raton, FL, USA, </a:t>
            </a:r>
            <a:r>
              <a:rPr lang="fr-CA" sz="3200" i="1" baseline="30000" dirty="0">
                <a:solidFill>
                  <a:schemeClr val="bg1"/>
                </a:solidFill>
                <a:latin typeface="+mn-lt"/>
              </a:rPr>
              <a:t>8</a:t>
            </a:r>
            <a:r>
              <a:rPr lang="fr-CA" sz="3200" i="1" dirty="0">
                <a:solidFill>
                  <a:schemeClr val="bg1"/>
                </a:solidFill>
                <a:latin typeface="+mn-lt"/>
              </a:rPr>
              <a:t>Memorial Sloan Kettering Cancer Center, New York, NY, USA, </a:t>
            </a:r>
            <a:r>
              <a:rPr lang="fr-CA" sz="3200" i="1" baseline="30000" dirty="0">
                <a:solidFill>
                  <a:schemeClr val="bg1"/>
                </a:solidFill>
                <a:latin typeface="+mn-lt"/>
              </a:rPr>
              <a:t>9</a:t>
            </a:r>
            <a:r>
              <a:rPr lang="fr-CA" sz="3200" i="1" dirty="0">
                <a:solidFill>
                  <a:schemeClr val="bg1"/>
                </a:solidFill>
                <a:latin typeface="+mn-lt"/>
              </a:rPr>
              <a:t>California Protons Cancer </a:t>
            </a:r>
            <a:r>
              <a:rPr lang="fr-CA" sz="3200" i="1" dirty="0" err="1">
                <a:solidFill>
                  <a:schemeClr val="bg1"/>
                </a:solidFill>
                <a:latin typeface="+mn-lt"/>
              </a:rPr>
              <a:t>Therapy</a:t>
            </a:r>
            <a:r>
              <a:rPr lang="fr-CA" sz="3200" i="1" dirty="0">
                <a:solidFill>
                  <a:schemeClr val="bg1"/>
                </a:solidFill>
                <a:latin typeface="+mn-lt"/>
              </a:rPr>
              <a:t> Center, San Diego, CA, USA</a:t>
            </a:r>
          </a:p>
        </p:txBody>
      </p:sp>
      <p:sp>
        <p:nvSpPr>
          <p:cNvPr id="86" name="Rectangle 85"/>
          <p:cNvSpPr/>
          <p:nvPr/>
        </p:nvSpPr>
        <p:spPr>
          <a:xfrm>
            <a:off x="31857294" y="1953024"/>
            <a:ext cx="6125475" cy="81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2880354" eaLnBrk="1" fontAlgn="auto" hangingPunct="1">
              <a:spcBef>
                <a:spcPts val="1663"/>
              </a:spcBef>
              <a:spcAft>
                <a:spcPts val="0"/>
              </a:spcAft>
              <a:defRPr/>
            </a:pPr>
            <a:endParaRPr lang="en-CA" altLang="en-US" sz="4501" b="1" i="1" dirty="0">
              <a:ln w="0"/>
              <a:solidFill>
                <a:schemeClr val="bg1"/>
              </a:solidFill>
            </a:endParaRPr>
          </a:p>
        </p:txBody>
      </p:sp>
      <p:sp>
        <p:nvSpPr>
          <p:cNvPr id="2096" name="TextBox 18"/>
          <p:cNvSpPr txBox="1">
            <a:spLocks noChangeArrowheads="1"/>
          </p:cNvSpPr>
          <p:nvPr/>
        </p:nvSpPr>
        <p:spPr bwMode="auto">
          <a:xfrm>
            <a:off x="902403" y="27806517"/>
            <a:ext cx="216929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400">
                <a:solidFill>
                  <a:schemeClr val="tx1"/>
                </a:solidFill>
                <a:latin typeface="Calibri" panose="020F0502020204030204" pitchFamily="34" charset="0"/>
              </a:defRPr>
            </a:lvl1pPr>
            <a:lvl2pPr marL="742950" indent="-285750">
              <a:defRPr sz="8400">
                <a:solidFill>
                  <a:schemeClr val="tx1"/>
                </a:solidFill>
                <a:latin typeface="Calibri" panose="020F0502020204030204" pitchFamily="34" charset="0"/>
              </a:defRPr>
            </a:lvl2pPr>
            <a:lvl3pPr marL="1143000" indent="-228600">
              <a:defRPr sz="8400">
                <a:solidFill>
                  <a:schemeClr val="tx1"/>
                </a:solidFill>
                <a:latin typeface="Calibri" panose="020F0502020204030204" pitchFamily="34" charset="0"/>
              </a:defRPr>
            </a:lvl3pPr>
            <a:lvl4pPr marL="1600200" indent="-228600">
              <a:defRPr sz="8400">
                <a:solidFill>
                  <a:schemeClr val="tx1"/>
                </a:solidFill>
                <a:latin typeface="Calibri" panose="020F0502020204030204" pitchFamily="34" charset="0"/>
              </a:defRPr>
            </a:lvl4pPr>
            <a:lvl5pPr marL="2057400" indent="-228600">
              <a:defRPr sz="8400">
                <a:solidFill>
                  <a:schemeClr val="tx1"/>
                </a:solidFill>
                <a:latin typeface="Calibri" panose="020F0502020204030204" pitchFamily="34" charset="0"/>
              </a:defRPr>
            </a:lvl5pPr>
            <a:lvl6pPr marL="2514600" indent="-228600" defTabSz="4319588" eaLnBrk="0" fontAlgn="base" hangingPunct="0">
              <a:spcBef>
                <a:spcPct val="0"/>
              </a:spcBef>
              <a:spcAft>
                <a:spcPct val="0"/>
              </a:spcAft>
              <a:defRPr sz="8400">
                <a:solidFill>
                  <a:schemeClr val="tx1"/>
                </a:solidFill>
                <a:latin typeface="Calibri" panose="020F0502020204030204" pitchFamily="34" charset="0"/>
              </a:defRPr>
            </a:lvl6pPr>
            <a:lvl7pPr marL="2971800" indent="-228600" defTabSz="4319588" eaLnBrk="0" fontAlgn="base" hangingPunct="0">
              <a:spcBef>
                <a:spcPct val="0"/>
              </a:spcBef>
              <a:spcAft>
                <a:spcPct val="0"/>
              </a:spcAft>
              <a:defRPr sz="8400">
                <a:solidFill>
                  <a:schemeClr val="tx1"/>
                </a:solidFill>
                <a:latin typeface="Calibri" panose="020F0502020204030204" pitchFamily="34" charset="0"/>
              </a:defRPr>
            </a:lvl7pPr>
            <a:lvl8pPr marL="3429000" indent="-228600" defTabSz="4319588" eaLnBrk="0" fontAlgn="base" hangingPunct="0">
              <a:spcBef>
                <a:spcPct val="0"/>
              </a:spcBef>
              <a:spcAft>
                <a:spcPct val="0"/>
              </a:spcAft>
              <a:defRPr sz="8400">
                <a:solidFill>
                  <a:schemeClr val="tx1"/>
                </a:solidFill>
                <a:latin typeface="Calibri" panose="020F0502020204030204" pitchFamily="34" charset="0"/>
              </a:defRPr>
            </a:lvl8pPr>
            <a:lvl9pPr marL="3886200" indent="-228600" defTabSz="4319588" eaLnBrk="0" fontAlgn="base" hangingPunct="0">
              <a:spcBef>
                <a:spcPct val="0"/>
              </a:spcBef>
              <a:spcAft>
                <a:spcPct val="0"/>
              </a:spcAft>
              <a:defRPr sz="8400">
                <a:solidFill>
                  <a:schemeClr val="tx1"/>
                </a:solidFill>
                <a:latin typeface="Calibri" panose="020F0502020204030204" pitchFamily="34" charset="0"/>
              </a:defRPr>
            </a:lvl9pPr>
          </a:lstStyle>
          <a:p>
            <a:pPr eaLnBrk="1" hangingPunct="1"/>
            <a:r>
              <a:rPr lang="en-US" altLang="en-US" sz="2400" dirty="0">
                <a:solidFill>
                  <a:schemeClr val="bg1"/>
                </a:solidFill>
              </a:rPr>
              <a:t>Isabelle Choi, MD                                                                                                       	  New York Proton Center</a:t>
            </a:r>
          </a:p>
          <a:p>
            <a:pPr eaLnBrk="1" hangingPunct="1"/>
            <a:r>
              <a:rPr lang="en-US" altLang="en-US" sz="2400" dirty="0">
                <a:solidFill>
                  <a:schemeClr val="bg1"/>
                </a:solidFill>
              </a:rPr>
              <a:t>ichoi@nyproton.com                            		  225 East 126</a:t>
            </a:r>
            <a:r>
              <a:rPr lang="en-US" altLang="en-US" sz="2400" baseline="30000" dirty="0">
                <a:solidFill>
                  <a:schemeClr val="bg1"/>
                </a:solidFill>
              </a:rPr>
              <a:t>th</a:t>
            </a:r>
            <a:r>
              <a:rPr lang="en-US" altLang="en-US" sz="2400" dirty="0">
                <a:solidFill>
                  <a:schemeClr val="bg1"/>
                </a:solidFill>
              </a:rPr>
              <a:t> Street, New York, NY 10035 </a:t>
            </a:r>
          </a:p>
        </p:txBody>
      </p:sp>
      <p:pic>
        <p:nvPicPr>
          <p:cNvPr id="44" name="Picture 43">
            <a:extLst>
              <a:ext uri="{FF2B5EF4-FFF2-40B4-BE49-F238E27FC236}">
                <a16:creationId xmlns:a16="http://schemas.microsoft.com/office/drawing/2014/main" id="{D8438207-9027-4F95-8F5A-D9B770A7E33E}"/>
              </a:ext>
            </a:extLst>
          </p:cNvPr>
          <p:cNvPicPr/>
          <p:nvPr/>
        </p:nvPicPr>
        <p:blipFill rotWithShape="1">
          <a:blip r:embed="rId3">
            <a:extLst>
              <a:ext uri="{28A0092B-C50C-407E-A947-70E740481C1C}">
                <a14:useLocalDpi xmlns:a14="http://schemas.microsoft.com/office/drawing/2010/main" val="0"/>
              </a:ext>
            </a:extLst>
          </a:blip>
          <a:srcRect l="23736" t="50329" r="20775" b="14474"/>
          <a:stretch/>
        </p:blipFill>
        <p:spPr bwMode="auto">
          <a:xfrm>
            <a:off x="10533162" y="15784314"/>
            <a:ext cx="9166218" cy="3430144"/>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D508DD51-19F7-4FF7-B0C1-7D07E707FA9A}"/>
              </a:ext>
            </a:extLst>
          </p:cNvPr>
          <p:cNvPicPr>
            <a:picLocks noChangeAspect="1"/>
          </p:cNvPicPr>
          <p:nvPr/>
        </p:nvPicPr>
        <p:blipFill>
          <a:blip r:embed="rId4"/>
          <a:stretch>
            <a:fillRect/>
          </a:stretch>
        </p:blipFill>
        <p:spPr>
          <a:xfrm>
            <a:off x="30108144" y="256414"/>
            <a:ext cx="7190337" cy="2512705"/>
          </a:xfrm>
          <a:prstGeom prst="rect">
            <a:avLst/>
          </a:prstGeom>
        </p:spPr>
      </p:pic>
      <p:pic>
        <p:nvPicPr>
          <p:cNvPr id="3" name="Picture 2">
            <a:extLst>
              <a:ext uri="{FF2B5EF4-FFF2-40B4-BE49-F238E27FC236}">
                <a16:creationId xmlns:a16="http://schemas.microsoft.com/office/drawing/2014/main" id="{9C2301C7-5172-4B1A-BBFF-4F9EFB770D91}"/>
              </a:ext>
            </a:extLst>
          </p:cNvPr>
          <p:cNvPicPr>
            <a:picLocks noChangeAspect="1"/>
          </p:cNvPicPr>
          <p:nvPr/>
        </p:nvPicPr>
        <p:blipFill>
          <a:blip r:embed="rId5"/>
          <a:stretch>
            <a:fillRect/>
          </a:stretch>
        </p:blipFill>
        <p:spPr>
          <a:xfrm>
            <a:off x="31352546" y="2994380"/>
            <a:ext cx="4701532" cy="2003496"/>
          </a:xfrm>
          <a:prstGeom prst="rect">
            <a:avLst/>
          </a:prstGeom>
        </p:spPr>
      </p:pic>
      <p:graphicFrame>
        <p:nvGraphicFramePr>
          <p:cNvPr id="4" name="Table 3">
            <a:extLst>
              <a:ext uri="{FF2B5EF4-FFF2-40B4-BE49-F238E27FC236}">
                <a16:creationId xmlns:a16="http://schemas.microsoft.com/office/drawing/2014/main" id="{F329FD1B-631C-41FB-A45A-24B602333B8B}"/>
              </a:ext>
            </a:extLst>
          </p:cNvPr>
          <p:cNvGraphicFramePr>
            <a:graphicFrameLocks noGrp="1"/>
          </p:cNvGraphicFramePr>
          <p:nvPr>
            <p:extLst>
              <p:ext uri="{D42A27DB-BD31-4B8C-83A1-F6EECF244321}">
                <p14:modId xmlns:p14="http://schemas.microsoft.com/office/powerpoint/2010/main" val="3125396242"/>
              </p:ext>
            </p:extLst>
          </p:nvPr>
        </p:nvGraphicFramePr>
        <p:xfrm>
          <a:off x="20269199" y="12958874"/>
          <a:ext cx="7502577" cy="7010400"/>
        </p:xfrm>
        <a:graphic>
          <a:graphicData uri="http://schemas.openxmlformats.org/drawingml/2006/table">
            <a:tbl>
              <a:tblPr firstRow="1" firstCol="1" bandRow="1">
                <a:tableStyleId>{5C22544A-7EE6-4342-B048-85BDC9FD1C3A}</a:tableStyleId>
              </a:tblPr>
              <a:tblGrid>
                <a:gridCol w="3467350">
                  <a:extLst>
                    <a:ext uri="{9D8B030D-6E8A-4147-A177-3AD203B41FA5}">
                      <a16:colId xmlns:a16="http://schemas.microsoft.com/office/drawing/2014/main" val="2838544910"/>
                    </a:ext>
                  </a:extLst>
                </a:gridCol>
                <a:gridCol w="4035227">
                  <a:extLst>
                    <a:ext uri="{9D8B030D-6E8A-4147-A177-3AD203B41FA5}">
                      <a16:colId xmlns:a16="http://schemas.microsoft.com/office/drawing/2014/main" val="1291600650"/>
                    </a:ext>
                  </a:extLst>
                </a:gridCol>
              </a:tblGrid>
              <a:tr h="302486">
                <a:tc gridSpan="2">
                  <a:txBody>
                    <a:bodyPr/>
                    <a:lstStyle/>
                    <a:p>
                      <a:pPr marL="0" marR="0" algn="ctr">
                        <a:spcBef>
                          <a:spcPts val="0"/>
                        </a:spcBef>
                        <a:spcAft>
                          <a:spcPts val="0"/>
                        </a:spcAft>
                      </a:pPr>
                      <a:r>
                        <a:rPr lang="en-US" sz="2000" dirty="0">
                          <a:effectLst/>
                        </a:rPr>
                        <a:t>Patient Characteristics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20529842"/>
                  </a:ext>
                </a:extLst>
              </a:tr>
              <a:tr h="302486">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Median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89856089"/>
                  </a:ext>
                </a:extLst>
              </a:tr>
              <a:tr h="302486">
                <a:tc>
                  <a:txBody>
                    <a:bodyPr/>
                    <a:lstStyle/>
                    <a:p>
                      <a:pPr marL="0" marR="0">
                        <a:spcBef>
                          <a:spcPts val="0"/>
                        </a:spcBef>
                        <a:spcAft>
                          <a:spcPts val="0"/>
                        </a:spcAft>
                      </a:pPr>
                      <a:r>
                        <a:rPr lang="en-US" sz="2000" dirty="0">
                          <a:effectLst/>
                        </a:rPr>
                        <a:t>Age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67 years (50-79)</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38643794"/>
                  </a:ext>
                </a:extLst>
              </a:tr>
              <a:tr h="302486">
                <a:tc>
                  <a:txBody>
                    <a:bodyPr/>
                    <a:lstStyle/>
                    <a:p>
                      <a:pPr marL="0" marR="0">
                        <a:spcBef>
                          <a:spcPts val="0"/>
                        </a:spcBef>
                        <a:spcAft>
                          <a:spcPts val="0"/>
                        </a:spcAft>
                      </a:pPr>
                      <a:r>
                        <a:rPr lang="en-US" sz="2000" dirty="0">
                          <a:effectLst/>
                        </a:rPr>
                        <a:t>Tumor Size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0.95 cm (0.1-3.0)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68543093"/>
                  </a:ext>
                </a:extLst>
              </a:tr>
              <a:tr h="302486">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92062980"/>
                  </a:ext>
                </a:extLst>
              </a:tr>
              <a:tr h="302486">
                <a:tc>
                  <a:txBody>
                    <a:bodyPr/>
                    <a:lstStyle/>
                    <a:p>
                      <a:pPr marL="0" marR="0">
                        <a:spcBef>
                          <a:spcPts val="0"/>
                        </a:spcBef>
                        <a:spcAft>
                          <a:spcPts val="0"/>
                        </a:spcAft>
                      </a:pPr>
                      <a:r>
                        <a:rPr lang="en-US" sz="2000" dirty="0">
                          <a:effectLst/>
                        </a:rPr>
                        <a:t>Laterality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Number of patients (N)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4915038"/>
                  </a:ext>
                </a:extLst>
              </a:tr>
              <a:tr h="302486">
                <a:tc>
                  <a:txBody>
                    <a:bodyPr/>
                    <a:lstStyle/>
                    <a:p>
                      <a:pPr marL="0" marR="0" algn="r">
                        <a:spcBef>
                          <a:spcPts val="0"/>
                        </a:spcBef>
                        <a:spcAft>
                          <a:spcPts val="0"/>
                        </a:spcAft>
                      </a:pPr>
                      <a:r>
                        <a:rPr lang="en-US" sz="2000">
                          <a:effectLst/>
                        </a:rPr>
                        <a:t>Right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17</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3595850"/>
                  </a:ext>
                </a:extLst>
              </a:tr>
              <a:tr h="302486">
                <a:tc>
                  <a:txBody>
                    <a:bodyPr/>
                    <a:lstStyle/>
                    <a:p>
                      <a:pPr marL="0" marR="0" algn="r">
                        <a:spcBef>
                          <a:spcPts val="0"/>
                        </a:spcBef>
                        <a:spcAft>
                          <a:spcPts val="0"/>
                        </a:spcAft>
                      </a:pPr>
                      <a:r>
                        <a:rPr lang="en-US" sz="2000">
                          <a:effectLst/>
                        </a:rPr>
                        <a:t>Left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21</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66432293"/>
                  </a:ext>
                </a:extLst>
              </a:tr>
              <a:tr h="302486">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41202331"/>
                  </a:ext>
                </a:extLst>
              </a:tr>
              <a:tr h="302486">
                <a:tc>
                  <a:txBody>
                    <a:bodyPr/>
                    <a:lstStyle/>
                    <a:p>
                      <a:pPr marL="0" marR="0">
                        <a:spcBef>
                          <a:spcPts val="0"/>
                        </a:spcBef>
                        <a:spcAft>
                          <a:spcPts val="0"/>
                        </a:spcAft>
                      </a:pPr>
                      <a:r>
                        <a:rPr lang="en-US" sz="2000">
                          <a:effectLst/>
                        </a:rPr>
                        <a:t>Histology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8599956"/>
                  </a:ext>
                </a:extLst>
              </a:tr>
              <a:tr h="302486">
                <a:tc>
                  <a:txBody>
                    <a:bodyPr/>
                    <a:lstStyle/>
                    <a:p>
                      <a:pPr marL="0" marR="0" algn="r">
                        <a:spcBef>
                          <a:spcPts val="0"/>
                        </a:spcBef>
                        <a:spcAft>
                          <a:spcPts val="0"/>
                        </a:spcAft>
                      </a:pPr>
                      <a:r>
                        <a:rPr lang="en-US" sz="2000">
                          <a:effectLst/>
                        </a:rPr>
                        <a:t>IDC only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15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48501774"/>
                  </a:ext>
                </a:extLst>
              </a:tr>
              <a:tr h="302486">
                <a:tc>
                  <a:txBody>
                    <a:bodyPr/>
                    <a:lstStyle/>
                    <a:p>
                      <a:pPr marL="0" marR="0" algn="r">
                        <a:spcBef>
                          <a:spcPts val="0"/>
                        </a:spcBef>
                        <a:spcAft>
                          <a:spcPts val="0"/>
                        </a:spcAft>
                      </a:pPr>
                      <a:r>
                        <a:rPr lang="en-US" sz="2000">
                          <a:effectLst/>
                        </a:rPr>
                        <a:t>DCIS only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88735971"/>
                  </a:ext>
                </a:extLst>
              </a:tr>
              <a:tr h="302486">
                <a:tc>
                  <a:txBody>
                    <a:bodyPr/>
                    <a:lstStyle/>
                    <a:p>
                      <a:pPr marL="0" marR="0" algn="r">
                        <a:spcBef>
                          <a:spcPts val="0"/>
                        </a:spcBef>
                        <a:spcAft>
                          <a:spcPts val="0"/>
                        </a:spcAft>
                      </a:pPr>
                      <a:r>
                        <a:rPr lang="en-US" sz="2000">
                          <a:effectLst/>
                        </a:rPr>
                        <a:t>Mixed IDC + DCIS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12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71363913"/>
                  </a:ext>
                </a:extLst>
              </a:tr>
              <a:tr h="302486">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86297224"/>
                  </a:ext>
                </a:extLst>
              </a:tr>
              <a:tr h="302486">
                <a:tc>
                  <a:txBody>
                    <a:bodyPr/>
                    <a:lstStyle/>
                    <a:p>
                      <a:pPr marL="0" marR="0">
                        <a:spcBef>
                          <a:spcPts val="0"/>
                        </a:spcBef>
                        <a:spcAft>
                          <a:spcPts val="0"/>
                        </a:spcAft>
                      </a:pPr>
                      <a:r>
                        <a:rPr lang="en-US" sz="2000" dirty="0">
                          <a:effectLst/>
                        </a:rPr>
                        <a:t>Histologic Grade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71332703"/>
                  </a:ext>
                </a:extLst>
              </a:tr>
              <a:tr h="302486">
                <a:tc>
                  <a:txBody>
                    <a:bodyPr/>
                    <a:lstStyle/>
                    <a:p>
                      <a:pPr marL="0" marR="0" algn="r">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14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16391586"/>
                  </a:ext>
                </a:extLst>
              </a:tr>
              <a:tr h="302486">
                <a:tc>
                  <a:txBody>
                    <a:bodyPr/>
                    <a:lstStyle/>
                    <a:p>
                      <a:pPr marL="0" marR="0" algn="r">
                        <a:spcBef>
                          <a:spcPts val="0"/>
                        </a:spcBef>
                        <a:spcAft>
                          <a:spcPts val="0"/>
                        </a:spcAft>
                      </a:pPr>
                      <a:r>
                        <a:rPr lang="en-US" sz="2000">
                          <a:effectLst/>
                        </a:rPr>
                        <a:t>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19</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56497498"/>
                  </a:ext>
                </a:extLst>
              </a:tr>
              <a:tr h="302486">
                <a:tc>
                  <a:txBody>
                    <a:bodyPr/>
                    <a:lstStyle/>
                    <a:p>
                      <a:pPr marL="0" marR="0" algn="r">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98133489"/>
                  </a:ext>
                </a:extLst>
              </a:tr>
              <a:tr h="302486">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70040573"/>
                  </a:ext>
                </a:extLst>
              </a:tr>
              <a:tr h="302486">
                <a:tc>
                  <a:txBody>
                    <a:bodyPr/>
                    <a:lstStyle/>
                    <a:p>
                      <a:pPr marL="0" marR="0">
                        <a:spcBef>
                          <a:spcPts val="0"/>
                        </a:spcBef>
                        <a:spcAft>
                          <a:spcPts val="0"/>
                        </a:spcAft>
                      </a:pPr>
                      <a:r>
                        <a:rPr lang="en-US" sz="2000">
                          <a:effectLst/>
                        </a:rPr>
                        <a:t>Receptor Status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Positive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39995382"/>
                  </a:ext>
                </a:extLst>
              </a:tr>
              <a:tr h="302486">
                <a:tc>
                  <a:txBody>
                    <a:bodyPr/>
                    <a:lstStyle/>
                    <a:p>
                      <a:pPr marL="0" marR="0" algn="r">
                        <a:spcBef>
                          <a:spcPts val="0"/>
                        </a:spcBef>
                        <a:spcAft>
                          <a:spcPts val="0"/>
                        </a:spcAft>
                      </a:pPr>
                      <a:r>
                        <a:rPr lang="en-US" sz="2000">
                          <a:effectLst/>
                        </a:rPr>
                        <a:t>ER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10467452"/>
                  </a:ext>
                </a:extLst>
              </a:tr>
              <a:tr h="302486">
                <a:tc>
                  <a:txBody>
                    <a:bodyPr/>
                    <a:lstStyle/>
                    <a:p>
                      <a:pPr marL="0" marR="0" algn="r">
                        <a:spcBef>
                          <a:spcPts val="0"/>
                        </a:spcBef>
                        <a:spcAft>
                          <a:spcPts val="0"/>
                        </a:spcAft>
                      </a:pPr>
                      <a:r>
                        <a:rPr lang="en-US" sz="2000">
                          <a:effectLst/>
                        </a:rPr>
                        <a:t>PR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7221890"/>
                  </a:ext>
                </a:extLst>
              </a:tr>
              <a:tr h="302486">
                <a:tc>
                  <a:txBody>
                    <a:bodyPr/>
                    <a:lstStyle/>
                    <a:p>
                      <a:pPr marL="0" marR="0" algn="r">
                        <a:spcBef>
                          <a:spcPts val="0"/>
                        </a:spcBef>
                        <a:spcAft>
                          <a:spcPts val="0"/>
                        </a:spcAft>
                      </a:pPr>
                      <a:r>
                        <a:rPr lang="en-US" sz="2000" dirty="0">
                          <a:effectLst/>
                        </a:rPr>
                        <a:t>HER2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11% (4/35)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81666115"/>
                  </a:ext>
                </a:extLst>
              </a:tr>
            </a:tbl>
          </a:graphicData>
        </a:graphic>
      </p:graphicFrame>
      <p:graphicFrame>
        <p:nvGraphicFramePr>
          <p:cNvPr id="5" name="Table 4">
            <a:extLst>
              <a:ext uri="{FF2B5EF4-FFF2-40B4-BE49-F238E27FC236}">
                <a16:creationId xmlns:a16="http://schemas.microsoft.com/office/drawing/2014/main" id="{A9110907-67FA-4BDB-9A89-EF0145A14AD5}"/>
              </a:ext>
            </a:extLst>
          </p:cNvPr>
          <p:cNvGraphicFramePr>
            <a:graphicFrameLocks noGrp="1"/>
          </p:cNvGraphicFramePr>
          <p:nvPr>
            <p:extLst>
              <p:ext uri="{D42A27DB-BD31-4B8C-83A1-F6EECF244321}">
                <p14:modId xmlns:p14="http://schemas.microsoft.com/office/powerpoint/2010/main" val="2187371061"/>
              </p:ext>
            </p:extLst>
          </p:nvPr>
        </p:nvGraphicFramePr>
        <p:xfrm>
          <a:off x="10428378" y="7161857"/>
          <a:ext cx="9322662" cy="7868991"/>
        </p:xfrm>
        <a:graphic>
          <a:graphicData uri="http://schemas.openxmlformats.org/drawingml/2006/table">
            <a:tbl>
              <a:tblPr firstRow="1" firstCol="1" bandRow="1">
                <a:tableStyleId>{5C22544A-7EE6-4342-B048-85BDC9FD1C3A}</a:tableStyleId>
              </a:tblPr>
              <a:tblGrid>
                <a:gridCol w="1157035">
                  <a:extLst>
                    <a:ext uri="{9D8B030D-6E8A-4147-A177-3AD203B41FA5}">
                      <a16:colId xmlns:a16="http://schemas.microsoft.com/office/drawing/2014/main" val="4248274713"/>
                    </a:ext>
                  </a:extLst>
                </a:gridCol>
                <a:gridCol w="1033056">
                  <a:extLst>
                    <a:ext uri="{9D8B030D-6E8A-4147-A177-3AD203B41FA5}">
                      <a16:colId xmlns:a16="http://schemas.microsoft.com/office/drawing/2014/main" val="1301377958"/>
                    </a:ext>
                  </a:extLst>
                </a:gridCol>
                <a:gridCol w="1003556">
                  <a:extLst>
                    <a:ext uri="{9D8B030D-6E8A-4147-A177-3AD203B41FA5}">
                      <a16:colId xmlns:a16="http://schemas.microsoft.com/office/drawing/2014/main" val="3481160552"/>
                    </a:ext>
                  </a:extLst>
                </a:gridCol>
                <a:gridCol w="1203692">
                  <a:extLst>
                    <a:ext uri="{9D8B030D-6E8A-4147-A177-3AD203B41FA5}">
                      <a16:colId xmlns:a16="http://schemas.microsoft.com/office/drawing/2014/main" val="2295036451"/>
                    </a:ext>
                  </a:extLst>
                </a:gridCol>
                <a:gridCol w="1265640">
                  <a:extLst>
                    <a:ext uri="{9D8B030D-6E8A-4147-A177-3AD203B41FA5}">
                      <a16:colId xmlns:a16="http://schemas.microsoft.com/office/drawing/2014/main" val="3988163898"/>
                    </a:ext>
                  </a:extLst>
                </a:gridCol>
                <a:gridCol w="1383478">
                  <a:extLst>
                    <a:ext uri="{9D8B030D-6E8A-4147-A177-3AD203B41FA5}">
                      <a16:colId xmlns:a16="http://schemas.microsoft.com/office/drawing/2014/main" val="2714946742"/>
                    </a:ext>
                  </a:extLst>
                </a:gridCol>
                <a:gridCol w="1362238">
                  <a:extLst>
                    <a:ext uri="{9D8B030D-6E8A-4147-A177-3AD203B41FA5}">
                      <a16:colId xmlns:a16="http://schemas.microsoft.com/office/drawing/2014/main" val="804355893"/>
                    </a:ext>
                  </a:extLst>
                </a:gridCol>
                <a:gridCol w="913967">
                  <a:extLst>
                    <a:ext uri="{9D8B030D-6E8A-4147-A177-3AD203B41FA5}">
                      <a16:colId xmlns:a16="http://schemas.microsoft.com/office/drawing/2014/main" val="3998159942"/>
                    </a:ext>
                  </a:extLst>
                </a:gridCol>
              </a:tblGrid>
              <a:tr h="727312">
                <a:tc>
                  <a:txBody>
                    <a:bodyPr/>
                    <a:lstStyle/>
                    <a:p>
                      <a:pPr marL="0" marR="0" algn="ctr">
                        <a:spcBef>
                          <a:spcPts val="0"/>
                        </a:spcBef>
                        <a:spcAft>
                          <a:spcPts val="0"/>
                        </a:spcAft>
                      </a:pPr>
                      <a:r>
                        <a:rPr lang="en-US" sz="1600">
                          <a:effectLst/>
                        </a:rPr>
                        <a:t>Institution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rPr>
                        <a:t># Patients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rPr>
                        <a:t>Dose/Fx</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rPr>
                        <a:t>Radiation Therapy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rPr>
                        <a:t>MD-Reported Cosmesis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rPr>
                        <a:t>Patient-Reported Cosmesis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rPr>
                        <a:t>Toxicity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rPr>
                        <a:t>Disease Control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78702307"/>
                  </a:ext>
                </a:extLst>
              </a:tr>
              <a:tr h="3092904">
                <a:tc>
                  <a:txBody>
                    <a:bodyPr/>
                    <a:lstStyle/>
                    <a:p>
                      <a:pPr marL="0" marR="0">
                        <a:spcBef>
                          <a:spcPts val="0"/>
                        </a:spcBef>
                        <a:spcAft>
                          <a:spcPts val="0"/>
                        </a:spcAft>
                      </a:pPr>
                      <a:r>
                        <a:rPr lang="en-US" sz="1600">
                          <a:effectLst/>
                        </a:rPr>
                        <a:t>MGH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a:effectLst/>
                        </a:rPr>
                        <a:t>19 PBT</a:t>
                      </a:r>
                    </a:p>
                    <a:p>
                      <a:pPr marL="0" marR="0">
                        <a:spcBef>
                          <a:spcPts val="0"/>
                        </a:spcBef>
                        <a:spcAft>
                          <a:spcPts val="0"/>
                        </a:spcAft>
                      </a:pPr>
                      <a:r>
                        <a:rPr lang="en-US" sz="1600">
                          <a:effectLst/>
                        </a:rPr>
                        <a:t>79 photon or photon-electron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32 </a:t>
                      </a:r>
                      <a:r>
                        <a:rPr lang="en-US" sz="1600" dirty="0" err="1">
                          <a:effectLst/>
                        </a:rPr>
                        <a:t>Gy</a:t>
                      </a:r>
                      <a:r>
                        <a:rPr lang="en-US" sz="1600" dirty="0">
                          <a:effectLst/>
                        </a:rPr>
                        <a:t> (RBE) / 8 </a:t>
                      </a:r>
                      <a:r>
                        <a:rPr lang="en-US" sz="1600" dirty="0" err="1">
                          <a:effectLst/>
                        </a:rPr>
                        <a:t>fx</a:t>
                      </a:r>
                      <a:r>
                        <a:rPr lang="en-US" sz="1600" dirty="0">
                          <a:effectLst/>
                        </a:rPr>
                        <a:t> BID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1-3 fields for PBT</a:t>
                      </a:r>
                    </a:p>
                    <a:p>
                      <a:pPr marL="0" marR="0">
                        <a:spcBef>
                          <a:spcPts val="0"/>
                        </a:spcBef>
                        <a:spcAft>
                          <a:spcPts val="0"/>
                        </a:spcAft>
                      </a:pPr>
                      <a:r>
                        <a:rPr lang="en-US" sz="1600" dirty="0">
                          <a:effectLst/>
                        </a:rPr>
                        <a:t>1.5-2 cm margin to PTV</a:t>
                      </a:r>
                    </a:p>
                    <a:p>
                      <a:pPr marL="0" marR="0">
                        <a:spcBef>
                          <a:spcPts val="0"/>
                        </a:spcBef>
                        <a:spcAft>
                          <a:spcPts val="0"/>
                        </a:spcAft>
                      </a:pPr>
                      <a:r>
                        <a:rPr lang="en-US" sz="1600" dirty="0">
                          <a:effectLst/>
                        </a:rPr>
                        <a:t>&lt;5 mm from skin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a:effectLst/>
                        </a:rPr>
                        <a:t>7yr: Good-excellent 62% PBT, 94% photon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7yr: 92% PBT vs 96% photon, NSS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a:effectLst/>
                        </a:rPr>
                        <a:t>Telangiectasias (PBT vs photon) 69% vs 16% (P=0.03)</a:t>
                      </a:r>
                    </a:p>
                    <a:p>
                      <a:pPr marL="0" marR="0">
                        <a:spcBef>
                          <a:spcPts val="0"/>
                        </a:spcBef>
                        <a:spcAft>
                          <a:spcPts val="0"/>
                        </a:spcAft>
                      </a:pPr>
                      <a:r>
                        <a:rPr lang="en-US" sz="1600">
                          <a:effectLst/>
                        </a:rPr>
                        <a:t>Pigmentation changes 54% vs 22% (P=0.02)</a:t>
                      </a:r>
                    </a:p>
                    <a:p>
                      <a:pPr marL="0" marR="0">
                        <a:spcBef>
                          <a:spcPts val="0"/>
                        </a:spcBef>
                        <a:spcAft>
                          <a:spcPts val="0"/>
                        </a:spcAft>
                      </a:pPr>
                      <a:r>
                        <a:rPr lang="en-US" sz="1600">
                          <a:effectLst/>
                        </a:rPr>
                        <a:t>Other late skin tox 62% vs 18% (P=0.029)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7yr LF 11% PBT (n=3) vs </a:t>
                      </a:r>
                    </a:p>
                    <a:p>
                      <a:pPr marL="0" marR="0">
                        <a:spcBef>
                          <a:spcPts val="0"/>
                        </a:spcBef>
                        <a:spcAft>
                          <a:spcPts val="0"/>
                        </a:spcAft>
                      </a:pPr>
                      <a:r>
                        <a:rPr lang="en-US" sz="1600" dirty="0">
                          <a:effectLst/>
                        </a:rPr>
                        <a:t>4% photon (n=2), NSS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8517495"/>
                  </a:ext>
                </a:extLst>
              </a:tr>
              <a:tr h="1427495">
                <a:tc>
                  <a:txBody>
                    <a:bodyPr/>
                    <a:lstStyle/>
                    <a:p>
                      <a:pPr marL="0" marR="0">
                        <a:spcBef>
                          <a:spcPts val="0"/>
                        </a:spcBef>
                        <a:spcAft>
                          <a:spcPts val="0"/>
                        </a:spcAft>
                      </a:pPr>
                      <a:r>
                        <a:rPr lang="en-US" sz="1600">
                          <a:effectLst/>
                        </a:rPr>
                        <a:t>NCC, Korea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a:effectLst/>
                        </a:rPr>
                        <a:t>30 PBT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30 </a:t>
                      </a:r>
                      <a:r>
                        <a:rPr lang="en-US" sz="1600" dirty="0" err="1">
                          <a:effectLst/>
                        </a:rPr>
                        <a:t>Gy</a:t>
                      </a:r>
                      <a:r>
                        <a:rPr lang="en-US" sz="1600" dirty="0">
                          <a:effectLst/>
                        </a:rPr>
                        <a:t> (RBE) / 5 </a:t>
                      </a:r>
                      <a:r>
                        <a:rPr lang="en-US" sz="1600" dirty="0" err="1">
                          <a:effectLst/>
                        </a:rPr>
                        <a:t>fx</a:t>
                      </a:r>
                      <a:r>
                        <a:rPr lang="en-US" sz="1600" dirty="0">
                          <a:effectLst/>
                        </a:rPr>
                        <a:t> QD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1-2 fields PBT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a:effectLst/>
                        </a:rPr>
                        <a:t>3yr: Good-excellent 69% (~100% with 2-field plan)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Increased toxicity with single field plan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a:effectLst/>
                        </a:rPr>
                        <a:t>No LF or DF</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6182333"/>
                  </a:ext>
                </a:extLst>
              </a:tr>
              <a:tr h="2617072">
                <a:tc>
                  <a:txBody>
                    <a:bodyPr/>
                    <a:lstStyle/>
                    <a:p>
                      <a:pPr marL="0" marR="0">
                        <a:spcBef>
                          <a:spcPts val="0"/>
                        </a:spcBef>
                        <a:spcAft>
                          <a:spcPts val="0"/>
                        </a:spcAft>
                      </a:pPr>
                      <a:r>
                        <a:rPr lang="en-US" sz="1600" dirty="0">
                          <a:effectLst/>
                        </a:rPr>
                        <a:t>LLU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50 PBT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40 </a:t>
                      </a:r>
                      <a:r>
                        <a:rPr lang="en-US" sz="1600" dirty="0" err="1">
                          <a:effectLst/>
                        </a:rPr>
                        <a:t>Gy</a:t>
                      </a:r>
                      <a:r>
                        <a:rPr lang="en-US" sz="1600" dirty="0">
                          <a:effectLst/>
                        </a:rPr>
                        <a:t> (RBE) / 10 </a:t>
                      </a:r>
                      <a:r>
                        <a:rPr lang="en-US" sz="1600" dirty="0" err="1">
                          <a:effectLst/>
                        </a:rPr>
                        <a:t>fx</a:t>
                      </a:r>
                      <a:r>
                        <a:rPr lang="en-US" sz="1600" dirty="0">
                          <a:effectLst/>
                        </a:rPr>
                        <a:t> QD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2-4 fields PBT</a:t>
                      </a:r>
                    </a:p>
                    <a:p>
                      <a:pPr marL="0" marR="0">
                        <a:spcBef>
                          <a:spcPts val="0"/>
                        </a:spcBef>
                        <a:spcAft>
                          <a:spcPts val="0"/>
                        </a:spcAft>
                      </a:pPr>
                      <a:r>
                        <a:rPr lang="en-US" sz="1600" dirty="0">
                          <a:effectLst/>
                        </a:rPr>
                        <a:t>1 cm tumor bed margin to CTV</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5yr: Good-excellent 90% at 5 years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5yr: Good-excellent 90%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Acute: 62% grade 1-2 RT dermatitis; No grade 3 AE</a:t>
                      </a:r>
                    </a:p>
                    <a:p>
                      <a:pPr marL="0" marR="0">
                        <a:spcBef>
                          <a:spcPts val="0"/>
                        </a:spcBef>
                        <a:spcAft>
                          <a:spcPts val="0"/>
                        </a:spcAft>
                      </a:pPr>
                      <a:r>
                        <a:rPr lang="en-US" sz="1600" dirty="0">
                          <a:effectLst/>
                        </a:rPr>
                        <a:t>Late: 7 cases of Gr 1 telangiectasia (7%); 1 </a:t>
                      </a:r>
                      <a:r>
                        <a:rPr lang="en-US" sz="1600" dirty="0" err="1">
                          <a:effectLst/>
                        </a:rPr>
                        <a:t>pt</a:t>
                      </a:r>
                      <a:r>
                        <a:rPr lang="en-US" sz="1600" dirty="0">
                          <a:effectLst/>
                        </a:rPr>
                        <a:t> with fat necrosis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rPr>
                        <a:t>No LF</a:t>
                      </a:r>
                    </a:p>
                    <a:p>
                      <a:pPr marL="0" marR="0">
                        <a:spcBef>
                          <a:spcPts val="0"/>
                        </a:spcBef>
                        <a:spcAft>
                          <a:spcPts val="0"/>
                        </a:spcAft>
                      </a:pPr>
                      <a:r>
                        <a:rPr lang="en-US" sz="1600" dirty="0">
                          <a:effectLst/>
                        </a:rPr>
                        <a:t>5yr OS 95%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82396126"/>
                  </a:ext>
                </a:extLst>
              </a:tr>
            </a:tbl>
          </a:graphicData>
        </a:graphic>
      </p:graphicFrame>
      <p:sp>
        <p:nvSpPr>
          <p:cNvPr id="7" name="Rectangle 6">
            <a:extLst>
              <a:ext uri="{FF2B5EF4-FFF2-40B4-BE49-F238E27FC236}">
                <a16:creationId xmlns:a16="http://schemas.microsoft.com/office/drawing/2014/main" id="{502C41E0-CB1A-4ACA-B0F8-B24CC962925C}"/>
              </a:ext>
            </a:extLst>
          </p:cNvPr>
          <p:cNvSpPr/>
          <p:nvPr/>
        </p:nvSpPr>
        <p:spPr>
          <a:xfrm>
            <a:off x="10394403" y="15132955"/>
            <a:ext cx="5945858" cy="384721"/>
          </a:xfrm>
          <a:prstGeom prst="rect">
            <a:avLst/>
          </a:prstGeom>
        </p:spPr>
        <p:txBody>
          <a:bodyPr wrap="none">
            <a:spAutoFit/>
          </a:bodyPr>
          <a:lstStyle/>
          <a:p>
            <a:pPr algn="just" defTabSz="2880354" eaLnBrk="1" fontAlgn="auto" hangingPunct="1">
              <a:spcBef>
                <a:spcPts val="1663"/>
              </a:spcBef>
              <a:spcAft>
                <a:spcPts val="0"/>
              </a:spcAft>
              <a:defRPr/>
            </a:pPr>
            <a:r>
              <a:rPr lang="en-CA" altLang="en-US" sz="1900" dirty="0">
                <a:ln w="0"/>
                <a:latin typeface="Lucida Sans" panose="020B0602030504020204" pitchFamily="34" charset="0"/>
              </a:rPr>
              <a:t>Table 1. Proton partial breast irradiation studies.</a:t>
            </a:r>
          </a:p>
        </p:txBody>
      </p:sp>
      <p:sp>
        <p:nvSpPr>
          <p:cNvPr id="26" name="Rectangle 25">
            <a:extLst>
              <a:ext uri="{FF2B5EF4-FFF2-40B4-BE49-F238E27FC236}">
                <a16:creationId xmlns:a16="http://schemas.microsoft.com/office/drawing/2014/main" id="{971CA92B-E99C-46B7-86E2-302AA6C9E712}"/>
              </a:ext>
            </a:extLst>
          </p:cNvPr>
          <p:cNvSpPr/>
          <p:nvPr/>
        </p:nvSpPr>
        <p:spPr>
          <a:xfrm>
            <a:off x="10443577" y="19254659"/>
            <a:ext cx="9255803" cy="1200329"/>
          </a:xfrm>
          <a:prstGeom prst="rect">
            <a:avLst/>
          </a:prstGeom>
        </p:spPr>
        <p:txBody>
          <a:bodyPr wrap="square">
            <a:spAutoFit/>
          </a:bodyPr>
          <a:lstStyle/>
          <a:p>
            <a:pPr algn="just" defTabSz="2880354" eaLnBrk="1" fontAlgn="auto" hangingPunct="1">
              <a:spcBef>
                <a:spcPts val="0"/>
              </a:spcBef>
              <a:spcAft>
                <a:spcPts val="0"/>
              </a:spcAft>
              <a:defRPr/>
            </a:pPr>
            <a:r>
              <a:rPr lang="fr-CA" altLang="en-US" sz="1800" dirty="0">
                <a:ln w="0"/>
                <a:latin typeface="Lucida Sans" panose="020B0602030504020204" pitchFamily="34" charset="0"/>
              </a:rPr>
              <a:t>Figure 1. Dose distribution </a:t>
            </a:r>
            <a:r>
              <a:rPr lang="fr-CA" altLang="en-US" sz="1800" dirty="0" err="1">
                <a:ln w="0"/>
                <a:latin typeface="Lucida Sans" panose="020B0602030504020204" pitchFamily="34" charset="0"/>
              </a:rPr>
              <a:t>using</a:t>
            </a:r>
            <a:r>
              <a:rPr lang="fr-CA" altLang="en-US" sz="1800" dirty="0">
                <a:ln w="0"/>
                <a:latin typeface="Lucida Sans" panose="020B0602030504020204" pitchFamily="34" charset="0"/>
              </a:rPr>
              <a:t> protons (</a:t>
            </a:r>
            <a:r>
              <a:rPr lang="fr-CA" altLang="en-US" sz="1800" dirty="0" err="1">
                <a:ln w="0"/>
                <a:latin typeface="Lucida Sans" panose="020B0602030504020204" pitchFamily="34" charset="0"/>
              </a:rPr>
              <a:t>left</a:t>
            </a:r>
            <a:r>
              <a:rPr lang="fr-CA" altLang="en-US" sz="1800" dirty="0">
                <a:ln w="0"/>
                <a:latin typeface="Lucida Sans" panose="020B0602030504020204" pitchFamily="34" charset="0"/>
              </a:rPr>
              <a:t>) and photons (right) for partial </a:t>
            </a:r>
            <a:r>
              <a:rPr lang="fr-CA" altLang="en-US" sz="1800" dirty="0" err="1">
                <a:ln w="0"/>
                <a:latin typeface="Lucida Sans" panose="020B0602030504020204" pitchFamily="34" charset="0"/>
              </a:rPr>
              <a:t>breast</a:t>
            </a:r>
            <a:r>
              <a:rPr lang="fr-CA" altLang="en-US" sz="1800" dirty="0">
                <a:ln w="0"/>
                <a:latin typeface="Lucida Sans" panose="020B0602030504020204" pitchFamily="34" charset="0"/>
              </a:rPr>
              <a:t> </a:t>
            </a:r>
            <a:r>
              <a:rPr lang="fr-CA" altLang="en-US" sz="1800" dirty="0" err="1">
                <a:ln w="0"/>
                <a:latin typeface="Lucida Sans" panose="020B0602030504020204" pitchFamily="34" charset="0"/>
              </a:rPr>
              <a:t>treatment</a:t>
            </a:r>
            <a:r>
              <a:rPr lang="fr-CA" altLang="en-US" sz="1800" dirty="0">
                <a:ln w="0"/>
                <a:latin typeface="Lucida Sans" panose="020B0602030504020204" pitchFamily="34" charset="0"/>
              </a:rPr>
              <a:t> of a </a:t>
            </a:r>
            <a:r>
              <a:rPr lang="fr-CA" altLang="en-US" sz="1800" dirty="0" err="1">
                <a:ln w="0"/>
                <a:latin typeface="Lucida Sans" panose="020B0602030504020204" pitchFamily="34" charset="0"/>
              </a:rPr>
              <a:t>left-sided</a:t>
            </a:r>
            <a:r>
              <a:rPr lang="fr-CA" altLang="en-US" sz="1800" dirty="0">
                <a:ln w="0"/>
                <a:latin typeface="Lucida Sans" panose="020B0602030504020204" pitchFamily="34" charset="0"/>
              </a:rPr>
              <a:t> </a:t>
            </a:r>
            <a:r>
              <a:rPr lang="fr-CA" altLang="en-US" sz="1800" dirty="0" err="1">
                <a:ln w="0"/>
                <a:latin typeface="Lucida Sans" panose="020B0602030504020204" pitchFamily="34" charset="0"/>
              </a:rPr>
              <a:t>lesion</a:t>
            </a:r>
            <a:r>
              <a:rPr lang="fr-CA" altLang="en-US" sz="1800" dirty="0">
                <a:ln w="0"/>
                <a:latin typeface="Lucida Sans" panose="020B0602030504020204" pitchFamily="34" charset="0"/>
              </a:rPr>
              <a:t> in the </a:t>
            </a:r>
            <a:r>
              <a:rPr lang="fr-CA" altLang="en-US" sz="1800" dirty="0" err="1">
                <a:ln w="0"/>
                <a:latin typeface="Lucida Sans" panose="020B0602030504020204" pitchFamily="34" charset="0"/>
              </a:rPr>
              <a:t>supine</a:t>
            </a:r>
            <a:r>
              <a:rPr lang="fr-CA" altLang="en-US" sz="1800" dirty="0">
                <a:ln w="0"/>
                <a:latin typeface="Lucida Sans" panose="020B0602030504020204" pitchFamily="34" charset="0"/>
              </a:rPr>
              <a:t> position. Beam arrangements </a:t>
            </a:r>
            <a:r>
              <a:rPr lang="fr-CA" altLang="en-US" sz="1800" dirty="0" err="1">
                <a:ln w="0"/>
                <a:latin typeface="Lucida Sans" panose="020B0602030504020204" pitchFamily="34" charset="0"/>
              </a:rPr>
              <a:t>include</a:t>
            </a:r>
            <a:r>
              <a:rPr lang="fr-CA" altLang="en-US" sz="1800" dirty="0">
                <a:ln w="0"/>
                <a:latin typeface="Lucida Sans" panose="020B0602030504020204" pitchFamily="34" charset="0"/>
              </a:rPr>
              <a:t> </a:t>
            </a:r>
            <a:r>
              <a:rPr lang="fr-CA" altLang="en-US" sz="1800" dirty="0" err="1">
                <a:ln w="0"/>
                <a:latin typeface="Lucida Sans" panose="020B0602030504020204" pitchFamily="34" charset="0"/>
              </a:rPr>
              <a:t>left</a:t>
            </a:r>
            <a:r>
              <a:rPr lang="fr-CA" altLang="en-US" sz="1800" dirty="0">
                <a:ln w="0"/>
                <a:latin typeface="Lucida Sans" panose="020B0602030504020204" pitchFamily="34" charset="0"/>
              </a:rPr>
              <a:t> </a:t>
            </a:r>
            <a:r>
              <a:rPr lang="fr-CA" altLang="en-US" sz="1800" dirty="0" err="1">
                <a:ln w="0"/>
                <a:latin typeface="Lucida Sans" panose="020B0602030504020204" pitchFamily="34" charset="0"/>
              </a:rPr>
              <a:t>lateral</a:t>
            </a:r>
            <a:r>
              <a:rPr lang="fr-CA" altLang="en-US" sz="1800" dirty="0">
                <a:ln w="0"/>
                <a:latin typeface="Lucida Sans" panose="020B0602030504020204" pitchFamily="34" charset="0"/>
              </a:rPr>
              <a:t>, </a:t>
            </a:r>
            <a:r>
              <a:rPr lang="fr-CA" altLang="en-US" sz="1800" dirty="0" err="1">
                <a:ln w="0"/>
                <a:latin typeface="Lucida Sans" panose="020B0602030504020204" pitchFamily="34" charset="0"/>
              </a:rPr>
              <a:t>anterior</a:t>
            </a:r>
            <a:r>
              <a:rPr lang="fr-CA" altLang="en-US" sz="1800" dirty="0">
                <a:ln w="0"/>
                <a:latin typeface="Lucida Sans" panose="020B0602030504020204" pitchFamily="34" charset="0"/>
              </a:rPr>
              <a:t>, and 2 axial oblique </a:t>
            </a:r>
            <a:r>
              <a:rPr lang="fr-CA" altLang="en-US" sz="1800" dirty="0" err="1">
                <a:ln w="0"/>
                <a:latin typeface="Lucida Sans" panose="020B0602030504020204" pitchFamily="34" charset="0"/>
              </a:rPr>
              <a:t>beams</a:t>
            </a:r>
            <a:r>
              <a:rPr lang="fr-CA" altLang="en-US" sz="1800" dirty="0">
                <a:ln w="0"/>
                <a:latin typeface="Lucida Sans" panose="020B0602030504020204" pitchFamily="34" charset="0"/>
              </a:rPr>
              <a:t>. Red contour: </a:t>
            </a:r>
            <a:r>
              <a:rPr lang="fr-CA" altLang="en-US" sz="1800" dirty="0" err="1">
                <a:ln w="0"/>
                <a:latin typeface="Lucida Sans" panose="020B0602030504020204" pitchFamily="34" charset="0"/>
              </a:rPr>
              <a:t>tumor</a:t>
            </a:r>
            <a:r>
              <a:rPr lang="fr-CA" altLang="en-US" sz="1800" dirty="0">
                <a:ln w="0"/>
                <a:latin typeface="Lucida Sans" panose="020B0602030504020204" pitchFamily="34" charset="0"/>
              </a:rPr>
              <a:t> </a:t>
            </a:r>
            <a:r>
              <a:rPr lang="fr-CA" altLang="en-US" sz="1800" dirty="0" err="1">
                <a:ln w="0"/>
                <a:latin typeface="Lucida Sans" panose="020B0602030504020204" pitchFamily="34" charset="0"/>
              </a:rPr>
              <a:t>bed</a:t>
            </a:r>
            <a:r>
              <a:rPr lang="fr-CA" altLang="en-US" sz="1800" dirty="0">
                <a:ln w="0"/>
                <a:latin typeface="Lucida Sans" panose="020B0602030504020204" pitchFamily="34" charset="0"/>
              </a:rPr>
              <a:t>. Blue contour: CTV.</a:t>
            </a:r>
          </a:p>
        </p:txBody>
      </p:sp>
      <p:sp>
        <p:nvSpPr>
          <p:cNvPr id="27" name="Rectangle 26">
            <a:extLst>
              <a:ext uri="{FF2B5EF4-FFF2-40B4-BE49-F238E27FC236}">
                <a16:creationId xmlns:a16="http://schemas.microsoft.com/office/drawing/2014/main" id="{9257F2F9-E02A-4B23-A0C1-522E71B13298}"/>
              </a:ext>
            </a:extLst>
          </p:cNvPr>
          <p:cNvSpPr/>
          <p:nvPr/>
        </p:nvSpPr>
        <p:spPr>
          <a:xfrm>
            <a:off x="20226807" y="20044125"/>
            <a:ext cx="5787873" cy="387735"/>
          </a:xfrm>
          <a:prstGeom prst="rect">
            <a:avLst/>
          </a:prstGeom>
        </p:spPr>
        <p:txBody>
          <a:bodyPr wrap="square">
            <a:spAutoFit/>
          </a:bodyPr>
          <a:lstStyle/>
          <a:p>
            <a:pPr algn="just" defTabSz="2880354" eaLnBrk="1" fontAlgn="auto" hangingPunct="1">
              <a:lnSpc>
                <a:spcPct val="110000"/>
              </a:lnSpc>
              <a:spcBef>
                <a:spcPts val="0"/>
              </a:spcBef>
              <a:spcAft>
                <a:spcPts val="0"/>
              </a:spcAft>
              <a:defRPr/>
            </a:pPr>
            <a:r>
              <a:rPr lang="en-CA" altLang="en-US" sz="1900" dirty="0">
                <a:ln w="0"/>
                <a:latin typeface="Lucida Sans" panose="020B0602030504020204" pitchFamily="34" charset="0"/>
              </a:rPr>
              <a:t>Table 2: Patient Characteristics.</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616F733880FF4C867F78973514F547" ma:contentTypeVersion="10" ma:contentTypeDescription="Create a new document." ma:contentTypeScope="" ma:versionID="d06093181b13d7650fc6cdcb58fd040b">
  <xsd:schema xmlns:xsd="http://www.w3.org/2001/XMLSchema" xmlns:xs="http://www.w3.org/2001/XMLSchema" xmlns:p="http://schemas.microsoft.com/office/2006/metadata/properties" xmlns:ns3="d573d540-83fc-4d13-b97a-5e74ffd5d823" targetNamespace="http://schemas.microsoft.com/office/2006/metadata/properties" ma:root="true" ma:fieldsID="3d17763ceddcce262d4a2003dc379fb0" ns3:_="">
    <xsd:import namespace="d573d540-83fc-4d13-b97a-5e74ffd5d82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3d540-83fc-4d13-b97a-5e74ffd5d8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E5E88A-F3B4-423B-AEF5-D388A2CC12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73d540-83fc-4d13-b97a-5e74ffd5d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7046C2-DD81-4688-AF88-615BED95FBBA}">
  <ds:schemaRefs>
    <ds:schemaRef ds:uri="http://schemas.microsoft.com/sharepoint/v3/contenttype/forms"/>
  </ds:schemaRefs>
</ds:datastoreItem>
</file>

<file path=customXml/itemProps3.xml><?xml version="1.0" encoding="utf-8"?>
<ds:datastoreItem xmlns:ds="http://schemas.openxmlformats.org/officeDocument/2006/customXml" ds:itemID="{0D94188D-7E52-4AD8-AB6C-B24D210DB5E1}">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d573d540-83fc-4d13-b97a-5e74ffd5d823"/>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11308</TotalTime>
  <Words>1260</Words>
  <Application>Microsoft Office PowerPoint</Application>
  <PresentationFormat>Custom</PresentationFormat>
  <Paragraphs>170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Lucida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Isabelle Choi</cp:lastModifiedBy>
  <cp:revision>81</cp:revision>
  <dcterms:created xsi:type="dcterms:W3CDTF">2015-06-29T16:44:08Z</dcterms:created>
  <dcterms:modified xsi:type="dcterms:W3CDTF">2019-08-31T03:06:17Z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0x0101000D616F733880FF4C867F78973514F547</vt:lpwstr>
  </property>
</Properties>
</file>