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5" r:id="rId1"/>
    <p:sldMasterId id="2147483653" r:id="rId2"/>
  </p:sldMasterIdLst>
  <p:notesMasterIdLst>
    <p:notesMasterId r:id="rId19"/>
  </p:notesMasterIdLst>
  <p:handoutMasterIdLst>
    <p:handoutMasterId r:id="rId20"/>
  </p:handoutMasterIdLst>
  <p:sldIdLst>
    <p:sldId id="1272" r:id="rId3"/>
    <p:sldId id="1354" r:id="rId4"/>
    <p:sldId id="1353" r:id="rId5"/>
    <p:sldId id="1361" r:id="rId6"/>
    <p:sldId id="1355" r:id="rId7"/>
    <p:sldId id="1364" r:id="rId8"/>
    <p:sldId id="1362" r:id="rId9"/>
    <p:sldId id="1356" r:id="rId10"/>
    <p:sldId id="1357" r:id="rId11"/>
    <p:sldId id="1358" r:id="rId12"/>
    <p:sldId id="1359" r:id="rId13"/>
    <p:sldId id="1360" r:id="rId14"/>
    <p:sldId id="1363" r:id="rId15"/>
    <p:sldId id="1328" r:id="rId16"/>
    <p:sldId id="1331" r:id="rId17"/>
    <p:sldId id="1151" r:id="rId18"/>
  </p:sldIdLst>
  <p:sldSz cx="9144000" cy="6858000" type="screen4x3"/>
  <p:notesSz cx="7010400" cy="9396413"/>
  <p:defaultTextStyle>
    <a:defPPr>
      <a:defRPr lang="en-US"/>
    </a:defPPr>
    <a:lvl1pPr algn="l" rtl="0" fontAlgn="base">
      <a:spcBef>
        <a:spcPct val="0"/>
      </a:spcBef>
      <a:spcAft>
        <a:spcPct val="0"/>
      </a:spcAft>
      <a:defRPr sz="2400" b="1" kern="1200">
        <a:solidFill>
          <a:srgbClr val="484D46"/>
        </a:solidFill>
        <a:latin typeface="Arial" charset="0"/>
        <a:ea typeface="ＭＳ Ｐゴシック" charset="-128"/>
        <a:cs typeface="+mn-cs"/>
      </a:defRPr>
    </a:lvl1pPr>
    <a:lvl2pPr marL="457200" algn="l" rtl="0" fontAlgn="base">
      <a:spcBef>
        <a:spcPct val="0"/>
      </a:spcBef>
      <a:spcAft>
        <a:spcPct val="0"/>
      </a:spcAft>
      <a:defRPr sz="2400" b="1" kern="1200">
        <a:solidFill>
          <a:srgbClr val="484D46"/>
        </a:solidFill>
        <a:latin typeface="Arial" charset="0"/>
        <a:ea typeface="ＭＳ Ｐゴシック" charset="-128"/>
        <a:cs typeface="+mn-cs"/>
      </a:defRPr>
    </a:lvl2pPr>
    <a:lvl3pPr marL="914400" algn="l" rtl="0" fontAlgn="base">
      <a:spcBef>
        <a:spcPct val="0"/>
      </a:spcBef>
      <a:spcAft>
        <a:spcPct val="0"/>
      </a:spcAft>
      <a:defRPr sz="2400" b="1" kern="1200">
        <a:solidFill>
          <a:srgbClr val="484D46"/>
        </a:solidFill>
        <a:latin typeface="Arial" charset="0"/>
        <a:ea typeface="ＭＳ Ｐゴシック" charset="-128"/>
        <a:cs typeface="+mn-cs"/>
      </a:defRPr>
    </a:lvl3pPr>
    <a:lvl4pPr marL="1371600" algn="l" rtl="0" fontAlgn="base">
      <a:spcBef>
        <a:spcPct val="0"/>
      </a:spcBef>
      <a:spcAft>
        <a:spcPct val="0"/>
      </a:spcAft>
      <a:defRPr sz="2400" b="1" kern="1200">
        <a:solidFill>
          <a:srgbClr val="484D46"/>
        </a:solidFill>
        <a:latin typeface="Arial" charset="0"/>
        <a:ea typeface="ＭＳ Ｐゴシック" charset="-128"/>
        <a:cs typeface="+mn-cs"/>
      </a:defRPr>
    </a:lvl4pPr>
    <a:lvl5pPr marL="1828800" algn="l" rtl="0" fontAlgn="base">
      <a:spcBef>
        <a:spcPct val="0"/>
      </a:spcBef>
      <a:spcAft>
        <a:spcPct val="0"/>
      </a:spcAft>
      <a:defRPr sz="2400" b="1" kern="1200">
        <a:solidFill>
          <a:srgbClr val="484D46"/>
        </a:solidFill>
        <a:latin typeface="Arial" charset="0"/>
        <a:ea typeface="ＭＳ Ｐゴシック" charset="-128"/>
        <a:cs typeface="+mn-cs"/>
      </a:defRPr>
    </a:lvl5pPr>
    <a:lvl6pPr marL="2286000" algn="l" defTabSz="914400" rtl="0" eaLnBrk="1" latinLnBrk="0" hangingPunct="1">
      <a:defRPr sz="2400" b="1" kern="1200">
        <a:solidFill>
          <a:srgbClr val="484D46"/>
        </a:solidFill>
        <a:latin typeface="Arial" charset="0"/>
        <a:ea typeface="ＭＳ Ｐゴシック" charset="-128"/>
        <a:cs typeface="+mn-cs"/>
      </a:defRPr>
    </a:lvl6pPr>
    <a:lvl7pPr marL="2743200" algn="l" defTabSz="914400" rtl="0" eaLnBrk="1" latinLnBrk="0" hangingPunct="1">
      <a:defRPr sz="2400" b="1" kern="1200">
        <a:solidFill>
          <a:srgbClr val="484D46"/>
        </a:solidFill>
        <a:latin typeface="Arial" charset="0"/>
        <a:ea typeface="ＭＳ Ｐゴシック" charset="-128"/>
        <a:cs typeface="+mn-cs"/>
      </a:defRPr>
    </a:lvl7pPr>
    <a:lvl8pPr marL="3200400" algn="l" defTabSz="914400" rtl="0" eaLnBrk="1" latinLnBrk="0" hangingPunct="1">
      <a:defRPr sz="2400" b="1" kern="1200">
        <a:solidFill>
          <a:srgbClr val="484D46"/>
        </a:solidFill>
        <a:latin typeface="Arial" charset="0"/>
        <a:ea typeface="ＭＳ Ｐゴシック" charset="-128"/>
        <a:cs typeface="+mn-cs"/>
      </a:defRPr>
    </a:lvl8pPr>
    <a:lvl9pPr marL="3657600" algn="l" defTabSz="914400" rtl="0" eaLnBrk="1" latinLnBrk="0" hangingPunct="1">
      <a:defRPr sz="2400" b="1" kern="1200">
        <a:solidFill>
          <a:srgbClr val="484D46"/>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4E88"/>
    <a:srgbClr val="243B66"/>
    <a:srgbClr val="B2C2D1"/>
    <a:srgbClr val="EEEEEE"/>
    <a:srgbClr val="000000"/>
    <a:srgbClr val="5FCA5A"/>
    <a:srgbClr val="A50021"/>
    <a:srgbClr val="007434"/>
    <a:srgbClr val="B2B2B2"/>
    <a:srgbClr val="91A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3265" autoAdjust="0"/>
    <p:restoredTop sz="93929" autoAdjust="0"/>
  </p:normalViewPr>
  <p:slideViewPr>
    <p:cSldViewPr snapToGrid="0">
      <p:cViewPr>
        <p:scale>
          <a:sx n="100" d="100"/>
          <a:sy n="100" d="100"/>
        </p:scale>
        <p:origin x="-282" y="942"/>
      </p:cViewPr>
      <p:guideLst>
        <p:guide orient="horz" pos="605"/>
        <p:guide orient="horz" pos="3355"/>
        <p:guide orient="horz" pos="3977"/>
        <p:guide orient="horz" pos="2877"/>
        <p:guide orient="horz" pos="2112"/>
        <p:guide pos="4412"/>
        <p:guide pos="4888"/>
        <p:guide pos="77"/>
        <p:guide pos="1072"/>
      </p:guideLst>
    </p:cSldViewPr>
  </p:slideViewPr>
  <p:outlineViewPr>
    <p:cViewPr>
      <p:scale>
        <a:sx n="33" d="100"/>
        <a:sy n="33" d="100"/>
      </p:scale>
      <p:origin x="0" y="3558"/>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8" d="100"/>
          <a:sy n="78" d="100"/>
        </p:scale>
        <p:origin x="-2034" y="-90"/>
      </p:cViewPr>
      <p:guideLst>
        <p:guide orient="horz" pos="2959"/>
        <p:guide pos="2208"/>
      </p:guideLst>
    </p:cSldViewPr>
  </p:notes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3038144"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9219" name="Rectangle 3"/>
          <p:cNvSpPr>
            <a:spLocks noGrp="1" noChangeArrowheads="1"/>
          </p:cNvSpPr>
          <p:nvPr>
            <p:ph type="dt" sz="quarter" idx="1"/>
          </p:nvPr>
        </p:nvSpPr>
        <p:spPr bwMode="auto">
          <a:xfrm>
            <a:off x="3972257" y="0"/>
            <a:ext cx="3038143"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endParaRPr lang="en-US" dirty="0"/>
          </a:p>
        </p:txBody>
      </p:sp>
      <p:sp>
        <p:nvSpPr>
          <p:cNvPr id="9220" name="Rectangle 4"/>
          <p:cNvSpPr>
            <a:spLocks noGrp="1" noChangeArrowheads="1"/>
          </p:cNvSpPr>
          <p:nvPr>
            <p:ph type="ftr" sz="quarter" idx="2"/>
          </p:nvPr>
        </p:nvSpPr>
        <p:spPr bwMode="auto">
          <a:xfrm>
            <a:off x="1" y="8928769"/>
            <a:ext cx="3038144"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9221" name="Rectangle 5"/>
          <p:cNvSpPr>
            <a:spLocks noGrp="1" noChangeArrowheads="1"/>
          </p:cNvSpPr>
          <p:nvPr>
            <p:ph type="sldNum" sz="quarter" idx="3"/>
          </p:nvPr>
        </p:nvSpPr>
        <p:spPr bwMode="auto">
          <a:xfrm>
            <a:off x="3972257" y="8928769"/>
            <a:ext cx="3038143"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fld id="{D1D819E9-DD20-4C56-926D-8231F7268BCA}" type="slidenum">
              <a:rPr lang="en-US"/>
              <a:pPr>
                <a:defRPr/>
              </a:pPr>
              <a:t>‹#›</a:t>
            </a:fld>
            <a:endParaRPr lang="en-US" dirty="0"/>
          </a:p>
        </p:txBody>
      </p:sp>
    </p:spTree>
    <p:extLst>
      <p:ext uri="{BB962C8B-B14F-4D97-AF65-F5344CB8AC3E}">
        <p14:creationId xmlns:p14="http://schemas.microsoft.com/office/powerpoint/2010/main" val="3999521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38144"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5123" name="Rectangle 3"/>
          <p:cNvSpPr>
            <a:spLocks noGrp="1" noChangeArrowheads="1"/>
          </p:cNvSpPr>
          <p:nvPr>
            <p:ph type="dt" idx="1"/>
          </p:nvPr>
        </p:nvSpPr>
        <p:spPr bwMode="auto">
          <a:xfrm>
            <a:off x="3972257" y="0"/>
            <a:ext cx="3038143" cy="467646"/>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58875" y="704850"/>
            <a:ext cx="4699000" cy="35242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4112" y="4462054"/>
            <a:ext cx="5142177" cy="4229008"/>
          </a:xfrm>
          <a:prstGeom prst="rect">
            <a:avLst/>
          </a:prstGeom>
          <a:noFill/>
          <a:ln w="9525">
            <a:noFill/>
            <a:miter lim="800000"/>
            <a:headEnd/>
            <a:tailEnd/>
          </a:ln>
        </p:spPr>
        <p:txBody>
          <a:bodyPr vert="horz" wrap="square" lIns="92948" tIns="46474" rIns="92948"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8928769"/>
            <a:ext cx="3038144"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defTabSz="926810" eaLnBrk="0" hangingPunct="0">
              <a:defRPr sz="1300" b="0">
                <a:solidFill>
                  <a:schemeClr val="tx1"/>
                </a:solidFill>
                <a:latin typeface="AvantGarde LT Medium" pitchFamily="30" charset="0"/>
              </a:defRPr>
            </a:lvl1pPr>
          </a:lstStyle>
          <a:p>
            <a:pPr>
              <a:defRPr/>
            </a:pPr>
            <a:endParaRPr lang="en-US" dirty="0"/>
          </a:p>
        </p:txBody>
      </p:sp>
      <p:sp>
        <p:nvSpPr>
          <p:cNvPr id="5127" name="Rectangle 7"/>
          <p:cNvSpPr>
            <a:spLocks noGrp="1" noChangeArrowheads="1"/>
          </p:cNvSpPr>
          <p:nvPr>
            <p:ph type="sldNum" sz="quarter" idx="5"/>
          </p:nvPr>
        </p:nvSpPr>
        <p:spPr bwMode="auto">
          <a:xfrm>
            <a:off x="3972257" y="8928769"/>
            <a:ext cx="3038143" cy="467645"/>
          </a:xfrm>
          <a:prstGeom prst="rect">
            <a:avLst/>
          </a:prstGeom>
          <a:noFill/>
          <a:ln w="9525">
            <a:noFill/>
            <a:miter lim="800000"/>
            <a:headEnd/>
            <a:tailEnd/>
          </a:ln>
        </p:spPr>
        <p:txBody>
          <a:bodyPr vert="horz" wrap="square" lIns="92948" tIns="46474" rIns="92948" bIns="46474" numCol="1" anchor="b" anchorCtr="0" compatLnSpc="1">
            <a:prstTxWarp prst="textNoShape">
              <a:avLst/>
            </a:prstTxWarp>
          </a:bodyPr>
          <a:lstStyle>
            <a:lvl1pPr algn="r" defTabSz="926810" eaLnBrk="0" hangingPunct="0">
              <a:defRPr sz="1300" b="0">
                <a:solidFill>
                  <a:schemeClr val="tx1"/>
                </a:solidFill>
                <a:latin typeface="AvantGarde LT Medium" pitchFamily="30" charset="0"/>
              </a:defRPr>
            </a:lvl1pPr>
          </a:lstStyle>
          <a:p>
            <a:pPr>
              <a:defRPr/>
            </a:pPr>
            <a:fld id="{DB2C2028-67BA-4963-B86D-6AAF57A274EB}" type="slidenum">
              <a:rPr lang="en-US"/>
              <a:pPr>
                <a:defRPr/>
              </a:pPr>
              <a:t>‹#›</a:t>
            </a:fld>
            <a:endParaRPr lang="en-US" dirty="0"/>
          </a:p>
        </p:txBody>
      </p:sp>
    </p:spTree>
    <p:extLst>
      <p:ext uri="{BB962C8B-B14F-4D97-AF65-F5344CB8AC3E}">
        <p14:creationId xmlns:p14="http://schemas.microsoft.com/office/powerpoint/2010/main" val="2739509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B2C2028-67BA-4963-B86D-6AAF57A274EB}"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5D78075-5A68-4B68-8734-880349BE538D}" type="slidenum">
              <a:rPr lang="en-US"/>
              <a:pPr/>
              <a:t>3</a:t>
            </a:fld>
            <a:endParaRPr lang="en-US"/>
          </a:p>
        </p:txBody>
      </p:sp>
      <p:sp>
        <p:nvSpPr>
          <p:cNvPr id="79875" name="Rectangle 2"/>
          <p:cNvSpPr>
            <a:spLocks noGrp="1" noRot="1" noChangeAspect="1" noChangeArrowheads="1" noTextEdit="1"/>
          </p:cNvSpPr>
          <p:nvPr>
            <p:ph type="sldImg"/>
          </p:nvPr>
        </p:nvSpPr>
        <p:spPr>
          <a:xfrm>
            <a:off x="1155700" y="704850"/>
            <a:ext cx="4700588" cy="3525838"/>
          </a:xfrm>
          <a:ln/>
        </p:spPr>
      </p:sp>
      <p:sp>
        <p:nvSpPr>
          <p:cNvPr id="79876" name="Rectangle 3"/>
          <p:cNvSpPr>
            <a:spLocks noGrp="1" noChangeArrowheads="1"/>
          </p:cNvSpPr>
          <p:nvPr>
            <p:ph type="body" idx="1"/>
          </p:nvPr>
        </p:nvSpPr>
        <p:spPr>
          <a:xfrm>
            <a:off x="934720" y="4461667"/>
            <a:ext cx="5140960" cy="4230017"/>
          </a:xfrm>
          <a:noFill/>
          <a:ln/>
        </p:spPr>
        <p:txBody>
          <a:bodyPr/>
          <a:lstStyle/>
          <a:p>
            <a:pPr eaLnBrk="1" hangingPunct="1"/>
            <a:r>
              <a:rPr lang="en-US" dirty="0" smtClean="0"/>
              <a:t>Chris</a:t>
            </a:r>
          </a:p>
          <a:p>
            <a:pPr eaLnBrk="1" hangingPunct="1"/>
            <a:endParaRPr lang="en-US" dirty="0" smtClean="0"/>
          </a:p>
          <a:p>
            <a:pPr eaLnBrk="1" hangingPunct="1"/>
            <a:r>
              <a:rPr lang="en-US" dirty="0" smtClean="0"/>
              <a:t>The Chris /  IBA rap</a:t>
            </a:r>
          </a:p>
          <a:p>
            <a:pPr eaLnBrk="1" hangingPunct="1"/>
            <a:endParaRPr lang="en-US" b="1" dirty="0" smtClean="0"/>
          </a:p>
          <a:p>
            <a:pPr eaLnBrk="1" hangingPunct="1"/>
            <a:r>
              <a:rPr lang="en-US" b="1" dirty="0" smtClean="0"/>
              <a:t>The improved dose distributions of protons, as compared to x-rays, allows increased dose delivered to the target volume, translating into </a:t>
            </a:r>
            <a:r>
              <a:rPr lang="en-US" dirty="0" smtClean="0"/>
              <a:t>improved local control.</a:t>
            </a:r>
          </a:p>
          <a:p>
            <a:pPr eaLnBrk="1" hangingPunct="1"/>
            <a:endParaRPr lang="en-US" b="1" dirty="0" smtClean="0"/>
          </a:p>
          <a:p>
            <a:pPr eaLnBrk="1" hangingPunct="1"/>
            <a:r>
              <a:rPr lang="en-US" b="1" dirty="0" smtClean="0"/>
              <a:t>Reduced dose to non-involved organs and tissues  translates into </a:t>
            </a:r>
            <a:r>
              <a:rPr lang="en-US" dirty="0" smtClean="0"/>
              <a:t>reduced treatment morbidity and improved quality of life;  reduced co-morbidity of multi-modality treatments, leading to improved treatment intensity</a:t>
            </a:r>
            <a:r>
              <a:rPr lang="en-US" b="1" dirty="0" smtClean="0"/>
              <a:t> </a:t>
            </a:r>
            <a:r>
              <a:rPr lang="en-US" dirty="0" smtClean="0"/>
              <a:t>and compliance.</a:t>
            </a:r>
          </a:p>
          <a:p>
            <a:pPr eaLnBrk="1" hangingPunct="1"/>
            <a:endParaRPr lang="en-US" dirty="0" smtClean="0"/>
          </a:p>
          <a:p>
            <a:pPr eaLnBrk="1" hangingPunct="1"/>
            <a:r>
              <a:rPr lang="en-US" b="1" dirty="0" smtClean="0"/>
              <a:t>Improved local control of malignancies translates into</a:t>
            </a:r>
            <a:r>
              <a:rPr lang="en-US" dirty="0" smtClean="0"/>
              <a:t>  increased probability of survival for a significant proportion of patients.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973844" y="8925623"/>
            <a:ext cx="3036556" cy="470791"/>
          </a:xfrm>
          <a:prstGeom prst="rect">
            <a:avLst/>
          </a:prstGeom>
          <a:noFill/>
          <a:ln w="9525">
            <a:noFill/>
            <a:miter lim="800000"/>
            <a:headEnd/>
            <a:tailEnd/>
          </a:ln>
        </p:spPr>
        <p:txBody>
          <a:bodyPr lIns="95289" tIns="47643" rIns="95289" bIns="47643" anchor="b"/>
          <a:lstStyle/>
          <a:p>
            <a:pPr algn="r" defTabSz="952672" eaLnBrk="0" hangingPunct="0"/>
            <a:fld id="{5781ABB7-D3EE-434D-804D-4774E6F30D4A}" type="slidenum">
              <a:rPr lang="en-US" sz="1300">
                <a:solidFill>
                  <a:prstClr val="black"/>
                </a:solidFill>
                <a:latin typeface="AvantGarde LT Medium"/>
              </a:rPr>
              <a:pPr algn="r" defTabSz="952672" eaLnBrk="0" hangingPunct="0"/>
              <a:t>15</a:t>
            </a:fld>
            <a:endParaRPr lang="en-US" sz="1300" dirty="0">
              <a:solidFill>
                <a:prstClr val="black"/>
              </a:solidFill>
              <a:latin typeface="AvantGarde LT Medium"/>
            </a:endParaRPr>
          </a:p>
        </p:txBody>
      </p:sp>
      <p:sp>
        <p:nvSpPr>
          <p:cNvPr id="32771" name="Rectangle 2"/>
          <p:cNvSpPr>
            <a:spLocks noGrp="1" noRot="1" noChangeAspect="1" noChangeArrowheads="1" noTextEdit="1"/>
          </p:cNvSpPr>
          <p:nvPr>
            <p:ph type="sldImg"/>
          </p:nvPr>
        </p:nvSpPr>
        <p:spPr>
          <a:xfrm>
            <a:off x="1154113" y="701675"/>
            <a:ext cx="4706937" cy="3532188"/>
          </a:xfrm>
          <a:ln/>
        </p:spPr>
      </p:sp>
      <p:sp>
        <p:nvSpPr>
          <p:cNvPr id="32772" name="Rectangle 3"/>
          <p:cNvSpPr>
            <a:spLocks noGrp="1" noChangeArrowheads="1"/>
          </p:cNvSpPr>
          <p:nvPr>
            <p:ph type="body" idx="1"/>
          </p:nvPr>
        </p:nvSpPr>
        <p:spPr>
          <a:xfrm>
            <a:off x="934078" y="4462002"/>
            <a:ext cx="5142244" cy="4232268"/>
          </a:xfrm>
          <a:noFill/>
          <a:ln/>
        </p:spPr>
        <p:txBody>
          <a:bodyPr lIns="95289" tIns="47643" rIns="95289" bIns="47643"/>
          <a:lstStyle/>
          <a:p>
            <a:pPr eaLnBrk="1" hangingPunct="1"/>
            <a:endParaRPr lang="en-US" smtClean="0">
              <a:latin typeface="Arial" pitchFamily="34" charset="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7"/>
          <p:cNvSpPr>
            <a:spLocks noChangeArrowheads="1"/>
          </p:cNvSpPr>
          <p:nvPr/>
        </p:nvSpPr>
        <p:spPr bwMode="auto">
          <a:xfrm>
            <a:off x="0" y="527050"/>
            <a:ext cx="8686800" cy="889000"/>
          </a:xfrm>
          <a:prstGeom prst="rect">
            <a:avLst/>
          </a:prstGeom>
          <a:solidFill>
            <a:srgbClr val="304E88"/>
          </a:solidFill>
          <a:ln w="0">
            <a:noFill/>
            <a:miter lim="800000"/>
            <a:headEnd/>
            <a:tailEnd/>
          </a:ln>
          <a:effectLst/>
        </p:spPr>
        <p:txBody>
          <a:bodyPr wrap="none" anchor="ctr"/>
          <a:lstStyle/>
          <a:p>
            <a:pPr algn="ctr" eaLnBrk="0" hangingPunct="0">
              <a:defRPr/>
            </a:pPr>
            <a:endParaRPr lang="en-US" b="0" dirty="0">
              <a:solidFill>
                <a:schemeClr val="tx1"/>
              </a:solidFill>
              <a:latin typeface="AvantGarde LT Medium" pitchFamily="30" charset="0"/>
            </a:endParaRPr>
          </a:p>
        </p:txBody>
      </p:sp>
      <p:sp>
        <p:nvSpPr>
          <p:cNvPr id="1222659" name="Rectangle 3"/>
          <p:cNvSpPr>
            <a:spLocks noGrp="1" noChangeArrowheads="1"/>
          </p:cNvSpPr>
          <p:nvPr>
            <p:ph type="subTitle" idx="1"/>
          </p:nvPr>
        </p:nvSpPr>
        <p:spPr>
          <a:xfrm>
            <a:off x="4876800" y="2819400"/>
            <a:ext cx="3886200" cy="1752600"/>
          </a:xfrm>
        </p:spPr>
        <p:txBody>
          <a:bodyPr/>
          <a:lstStyle>
            <a:lvl1pPr marL="0" indent="0" algn="r">
              <a:buFontTx/>
              <a:buNone/>
              <a:defRPr sz="2200"/>
            </a:lvl1pPr>
          </a:lstStyle>
          <a:p>
            <a:r>
              <a:rPr lang="en-US"/>
              <a:t>Click to edit Master subtitle style</a:t>
            </a:r>
          </a:p>
        </p:txBody>
      </p:sp>
      <p:sp>
        <p:nvSpPr>
          <p:cNvPr id="1222664" name="Rectangle 8"/>
          <p:cNvSpPr>
            <a:spLocks noGrp="1" noChangeArrowheads="1"/>
          </p:cNvSpPr>
          <p:nvPr>
            <p:ph type="ctrTitle"/>
          </p:nvPr>
        </p:nvSpPr>
        <p:spPr>
          <a:xfrm>
            <a:off x="685800" y="228601"/>
            <a:ext cx="7620000" cy="1470025"/>
          </a:xfrm>
        </p:spPr>
        <p:txBody>
          <a:bodyPr/>
          <a:lstStyle>
            <a:lvl1pPr algn="r">
              <a:defRPr sz="2600">
                <a:solidFill>
                  <a:schemeClr val="bg1"/>
                </a:solidFill>
              </a:defRPr>
            </a:lvl1pPr>
          </a:lstStyle>
          <a:p>
            <a:r>
              <a:rPr lang="en-US" dirty="0"/>
              <a:t>Click to edit Master title style</a:t>
            </a:r>
          </a:p>
        </p:txBody>
      </p:sp>
      <p:sp>
        <p:nvSpPr>
          <p:cNvPr id="6" name="Rectangle 4"/>
          <p:cNvSpPr>
            <a:spLocks noGrp="1" noChangeArrowheads="1"/>
          </p:cNvSpPr>
          <p:nvPr>
            <p:ph type="dt" sz="half" idx="10"/>
          </p:nvPr>
        </p:nvSpPr>
        <p:spPr>
          <a:xfrm>
            <a:off x="457200" y="6400800"/>
            <a:ext cx="2133600" cy="320674"/>
          </a:xfrm>
        </p:spPr>
        <p:txBody>
          <a:bodyPr/>
          <a:lstStyle>
            <a:lvl1pPr>
              <a:defRPr/>
            </a:lvl1pPr>
          </a:lstStyle>
          <a:p>
            <a:pPr>
              <a:defRPr/>
            </a:pPr>
            <a:fld id="{CD78DBA6-E7DF-4613-A420-FC1CEB4DC795}" type="datetime1">
              <a:rPr lang="en-US"/>
              <a:pPr>
                <a:defRPr/>
              </a:pPr>
              <a:t>11/8/2012</a:t>
            </a:fld>
            <a:endParaRPr lang="en-US" dirty="0"/>
          </a:p>
        </p:txBody>
      </p:sp>
      <p:sp>
        <p:nvSpPr>
          <p:cNvPr id="7" name="Rectangle 5"/>
          <p:cNvSpPr>
            <a:spLocks noGrp="1" noChangeArrowheads="1"/>
          </p:cNvSpPr>
          <p:nvPr>
            <p:ph type="ftr" sz="quarter" idx="11"/>
          </p:nvPr>
        </p:nvSpPr>
        <p:spPr>
          <a:xfrm>
            <a:off x="2514601" y="6400800"/>
            <a:ext cx="4029074" cy="320674"/>
          </a:xfrm>
        </p:spPr>
        <p:txBody>
          <a:bodyPr/>
          <a:lstStyle>
            <a:lvl1pPr algn="ctr">
              <a:defRPr sz="1400" b="0" i="0">
                <a:solidFill>
                  <a:schemeClr val="tx1"/>
                </a:solidFill>
              </a:defRPr>
            </a:lvl1pPr>
          </a:lstStyle>
          <a:p>
            <a:pPr>
              <a:defRPr/>
            </a:pPr>
            <a:endParaRPr lang="en-US" dirty="0"/>
          </a:p>
        </p:txBody>
      </p:sp>
      <p:sp>
        <p:nvSpPr>
          <p:cNvPr id="8" name="Rectangle 6"/>
          <p:cNvSpPr>
            <a:spLocks noGrp="1" noChangeArrowheads="1"/>
          </p:cNvSpPr>
          <p:nvPr>
            <p:ph type="sldNum" sz="quarter" idx="12"/>
          </p:nvPr>
        </p:nvSpPr>
        <p:spPr>
          <a:xfrm>
            <a:off x="6553200" y="6400800"/>
            <a:ext cx="2133600" cy="320674"/>
          </a:xfrm>
          <a:prstGeom prst="rect">
            <a:avLst/>
          </a:prstGeom>
        </p:spPr>
        <p:txBody>
          <a:bodyPr/>
          <a:lstStyle>
            <a:lvl1pPr algn="r">
              <a:defRPr sz="1400">
                <a:solidFill>
                  <a:schemeClr val="tx1"/>
                </a:solidFill>
              </a:defRPr>
            </a:lvl1pPr>
          </a:lstStyle>
          <a:p>
            <a:pPr>
              <a:defRPr/>
            </a:pPr>
            <a:fld id="{EAF397AA-2CCA-4F1E-BA20-EC2513D3A2BA}" type="slidenum">
              <a:rPr lang="en-US"/>
              <a:pPr>
                <a:defRPr/>
              </a:pPr>
              <a:t>‹#›</a:t>
            </a:fld>
            <a:endParaRPr lang="en-US" dirty="0"/>
          </a:p>
        </p:txBody>
      </p:sp>
      <p:sp>
        <p:nvSpPr>
          <p:cNvPr id="11" name="Rectangle 21"/>
          <p:cNvSpPr>
            <a:spLocks noChangeArrowheads="1"/>
          </p:cNvSpPr>
          <p:nvPr userDrawn="1"/>
        </p:nvSpPr>
        <p:spPr bwMode="auto">
          <a:xfrm>
            <a:off x="0" y="447675"/>
            <a:ext cx="8686800" cy="79375"/>
          </a:xfrm>
          <a:prstGeom prst="rect">
            <a:avLst/>
          </a:prstGeom>
          <a:gradFill>
            <a:gsLst>
              <a:gs pos="0">
                <a:srgbClr val="B2C2D1"/>
              </a:gs>
              <a:gs pos="50000">
                <a:schemeClr val="accent1">
                  <a:tint val="44500"/>
                  <a:satMod val="160000"/>
                </a:schemeClr>
              </a:gs>
              <a:gs pos="100000">
                <a:schemeClr val="accent1">
                  <a:tint val="23500"/>
                  <a:satMod val="160000"/>
                </a:schemeClr>
              </a:gs>
            </a:gsLst>
            <a:lin ang="10800000" scaled="0"/>
          </a:gra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3" name="Rectangle 21"/>
          <p:cNvSpPr>
            <a:spLocks noChangeArrowheads="1"/>
          </p:cNvSpPr>
          <p:nvPr userDrawn="1"/>
        </p:nvSpPr>
        <p:spPr bwMode="auto">
          <a:xfrm>
            <a:off x="0" y="1416050"/>
            <a:ext cx="8686800" cy="79375"/>
          </a:xfrm>
          <a:prstGeom prst="rect">
            <a:avLst/>
          </a:prstGeom>
          <a:gradFill>
            <a:gsLst>
              <a:gs pos="0">
                <a:srgbClr val="B2C2D1"/>
              </a:gs>
              <a:gs pos="50000">
                <a:schemeClr val="accent1">
                  <a:tint val="44500"/>
                  <a:satMod val="160000"/>
                </a:schemeClr>
              </a:gs>
              <a:gs pos="100000">
                <a:schemeClr val="accent1">
                  <a:tint val="23500"/>
                  <a:satMod val="160000"/>
                </a:schemeClr>
              </a:gs>
            </a:gsLst>
            <a:lin ang="10800000" scaled="0"/>
          </a:gra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5" name="Rectangle 5"/>
          <p:cNvSpPr txBox="1">
            <a:spLocks noChangeArrowheads="1"/>
          </p:cNvSpPr>
          <p:nvPr userDrawn="1"/>
        </p:nvSpPr>
        <p:spPr bwMode="auto">
          <a:xfrm>
            <a:off x="2162175" y="6343650"/>
            <a:ext cx="4524375"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Copyright 2010 © </a:t>
            </a:r>
            <a:r>
              <a:rPr kumimoji="0" lang="en-US" sz="1050" b="0" i="0" u="none" strike="noStrike" kern="1200" cap="none" spc="0" normalizeH="0" baseline="0" noProof="0" dirty="0" err="1" smtClean="0">
                <a:ln>
                  <a:noFill/>
                </a:ln>
                <a:solidFill>
                  <a:schemeClr val="tx1"/>
                </a:solidFill>
                <a:effectLst/>
                <a:uLnTx/>
                <a:uFillTx/>
                <a:latin typeface="Arial" charset="0"/>
                <a:ea typeface="ＭＳ Ｐゴシック" charset="-128"/>
                <a:cs typeface="+mn-cs"/>
              </a:rPr>
              <a:t>ProCure</a:t>
            </a:r>
            <a:r>
              <a:rPr kumimoji="0" lang="en-US" sz="105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Treatment Centers, inc. All Rights Reserved.</a:t>
            </a:r>
            <a:endParaRPr kumimoji="0" lang="en-US" sz="105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pic>
        <p:nvPicPr>
          <p:cNvPr id="20" name="Picture 19" descr="final logo horizontalTHICK.gif"/>
          <p:cNvPicPr>
            <a:picLocks noChangeAspect="1"/>
          </p:cNvPicPr>
          <p:nvPr userDrawn="1"/>
        </p:nvPicPr>
        <p:blipFill>
          <a:blip r:embed="rId3" cstate="print"/>
          <a:stretch>
            <a:fillRect/>
          </a:stretch>
        </p:blipFill>
        <p:spPr>
          <a:xfrm>
            <a:off x="6315075" y="5078374"/>
            <a:ext cx="2352675" cy="1236702"/>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DB200A8-AA2D-4159-8D02-A2D9461FE230}" type="datetime1">
              <a:rPr lang="en-US"/>
              <a:pPr>
                <a:defRPr/>
              </a:pPr>
              <a:t>11/8/2012</a:t>
            </a:fld>
            <a:endParaRPr lang="en-US" dirty="0"/>
          </a:p>
        </p:txBody>
      </p:sp>
      <p:sp>
        <p:nvSpPr>
          <p:cNvPr id="6" name="Rectangle 8"/>
          <p:cNvSpPr>
            <a:spLocks noGrp="1" noChangeArrowheads="1"/>
          </p:cNvSpPr>
          <p:nvPr>
            <p:ph type="ftr" sz="quarter" idx="12"/>
          </p:nvPr>
        </p:nvSpPr>
        <p:spPr>
          <a:ln/>
        </p:spPr>
        <p:txBody>
          <a:bodyPr/>
          <a:lstStyle>
            <a:lvl1pPr>
              <a:defRPr/>
            </a:lvl1pPr>
          </a:lstStyle>
          <a:p>
            <a:pPr>
              <a:defRPr/>
            </a:pPr>
            <a:r>
              <a:rPr lang="en-US" dirty="0"/>
              <a:t>Subtitle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21"/>
          <p:cNvSpPr>
            <a:spLocks noChangeArrowheads="1"/>
          </p:cNvSpPr>
          <p:nvPr userDrawn="1"/>
        </p:nvSpPr>
        <p:spPr bwMode="auto">
          <a:xfrm>
            <a:off x="0" y="1847850"/>
            <a:ext cx="8686800" cy="1724025"/>
          </a:xfrm>
          <a:prstGeom prst="rect">
            <a:avLst/>
          </a:prstGeom>
          <a:solidFill>
            <a:srgbClr val="304E88"/>
          </a:solidFill>
          <a:ln w="0">
            <a:noFill/>
            <a:miter lim="800000"/>
            <a:headEnd/>
            <a:tailEnd/>
          </a:ln>
          <a:effectLst>
            <a:outerShdw blurRad="50800" dist="38100" dir="2700000" algn="tl" rotWithShape="0">
              <a:prstClr val="black">
                <a:alpha val="40000"/>
              </a:prstClr>
            </a:outerShdw>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8" name="Rectangle 21"/>
          <p:cNvSpPr>
            <a:spLocks noChangeArrowheads="1"/>
          </p:cNvSpPr>
          <p:nvPr userDrawn="1"/>
        </p:nvSpPr>
        <p:spPr bwMode="auto">
          <a:xfrm>
            <a:off x="0" y="1838325"/>
            <a:ext cx="8686800" cy="79375"/>
          </a:xfrm>
          <a:prstGeom prst="rect">
            <a:avLst/>
          </a:prstGeom>
          <a:solidFill>
            <a:srgbClr val="B2C2D1"/>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9" name="Rectangle 8"/>
          <p:cNvSpPr>
            <a:spLocks noChangeArrowheads="1"/>
          </p:cNvSpPr>
          <p:nvPr userDrawn="1"/>
        </p:nvSpPr>
        <p:spPr bwMode="auto">
          <a:xfrm>
            <a:off x="0" y="3508375"/>
            <a:ext cx="8686800" cy="77788"/>
          </a:xfrm>
          <a:prstGeom prst="rect">
            <a:avLst/>
          </a:prstGeom>
          <a:solidFill>
            <a:srgbClr val="B2C2D1"/>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0" name="Rectangle 21"/>
          <p:cNvSpPr>
            <a:spLocks noChangeArrowheads="1"/>
          </p:cNvSpPr>
          <p:nvPr userDrawn="1"/>
        </p:nvSpPr>
        <p:spPr bwMode="auto">
          <a:xfrm rot="16200000">
            <a:off x="-708819" y="2626519"/>
            <a:ext cx="1589088" cy="171450"/>
          </a:xfrm>
          <a:prstGeom prst="rect">
            <a:avLst/>
          </a:prstGeom>
          <a:solidFill>
            <a:schemeClr val="tx2">
              <a:lumMod val="75000"/>
            </a:schemeClr>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1" name="Rectangle 21"/>
          <p:cNvSpPr>
            <a:spLocks noChangeArrowheads="1"/>
          </p:cNvSpPr>
          <p:nvPr userDrawn="1"/>
        </p:nvSpPr>
        <p:spPr bwMode="auto">
          <a:xfrm rot="16200000">
            <a:off x="7797006" y="2626519"/>
            <a:ext cx="1589088" cy="171450"/>
          </a:xfrm>
          <a:prstGeom prst="rect">
            <a:avLst/>
          </a:prstGeom>
          <a:solidFill>
            <a:schemeClr val="tx2">
              <a:lumMod val="75000"/>
            </a:schemeClr>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3" name="Text Placeholder 2"/>
          <p:cNvSpPr>
            <a:spLocks noGrp="1"/>
          </p:cNvSpPr>
          <p:nvPr>
            <p:ph type="body" idx="1"/>
          </p:nvPr>
        </p:nvSpPr>
        <p:spPr>
          <a:xfrm>
            <a:off x="722313" y="3611563"/>
            <a:ext cx="7772400" cy="4079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4" name="Title 1"/>
          <p:cNvSpPr>
            <a:spLocks noGrp="1"/>
          </p:cNvSpPr>
          <p:nvPr>
            <p:ph type="title"/>
          </p:nvPr>
        </p:nvSpPr>
        <p:spPr>
          <a:xfrm>
            <a:off x="722313" y="2058941"/>
            <a:ext cx="7772400" cy="1362075"/>
          </a:xfrm>
        </p:spPr>
        <p:txBody>
          <a:bodyPr/>
          <a:lstStyle>
            <a:lvl1pPr algn="l">
              <a:defRPr sz="4000" b="1" cap="none">
                <a:solidFill>
                  <a:schemeClr val="bg1"/>
                </a:solidFill>
              </a:defRPr>
            </a:lvl1pPr>
          </a:lstStyle>
          <a:p>
            <a:r>
              <a:rPr lang="en-US" smtClean="0"/>
              <a:t>Click to edit Master title style</a:t>
            </a:r>
            <a:endParaRPr lang="en-US" dirty="0"/>
          </a:p>
        </p:txBody>
      </p:sp>
      <p:pic>
        <p:nvPicPr>
          <p:cNvPr id="12" name="Picture 2"/>
          <p:cNvPicPr>
            <a:picLocks noChangeAspect="1" noChangeArrowheads="1"/>
          </p:cNvPicPr>
          <p:nvPr userDrawn="1"/>
        </p:nvPicPr>
        <p:blipFill>
          <a:blip r:embed="rId2" cstate="print"/>
          <a:stretch>
            <a:fillRect/>
          </a:stretch>
        </p:blipFill>
        <p:spPr bwMode="auto">
          <a:xfrm>
            <a:off x="7414390" y="6088380"/>
            <a:ext cx="1378960" cy="6629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93837"/>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493837"/>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2589367-59A3-41C6-9912-C4A7E59337DA}" type="datetime1">
              <a:rPr lang="en-US"/>
              <a:pPr>
                <a:defRPr/>
              </a:pPr>
              <a:t>11/8/2012</a:t>
            </a:fld>
            <a:endParaRPr lang="en-US" dirty="0"/>
          </a:p>
        </p:txBody>
      </p:sp>
      <p:sp>
        <p:nvSpPr>
          <p:cNvPr id="7" name="Rectangle 8"/>
          <p:cNvSpPr>
            <a:spLocks noGrp="1" noChangeArrowheads="1"/>
          </p:cNvSpPr>
          <p:nvPr>
            <p:ph type="ftr" sz="quarter" idx="12"/>
          </p:nvPr>
        </p:nvSpPr>
        <p:spPr>
          <a:ln/>
        </p:spPr>
        <p:txBody>
          <a:bodyPr/>
          <a:lstStyle>
            <a:lvl1pPr>
              <a:defRPr/>
            </a:lvl1pPr>
          </a:lstStyle>
          <a:p>
            <a:pPr>
              <a:defRPr/>
            </a:pPr>
            <a:r>
              <a:rPr lang="en-US" dirty="0"/>
              <a:t>Subtitle</a:t>
            </a:r>
          </a:p>
        </p:txBody>
      </p:sp>
      <p:sp>
        <p:nvSpPr>
          <p:cNvPr id="8" name="Rectangle 5"/>
          <p:cNvSpPr txBox="1">
            <a:spLocks noChangeArrowheads="1"/>
          </p:cNvSpPr>
          <p:nvPr userDrawn="1"/>
        </p:nvSpPr>
        <p:spPr bwMode="auto">
          <a:xfrm>
            <a:off x="2514601" y="6257925"/>
            <a:ext cx="4029074"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B39323B-5993-47DF-B746-5AEF120ADCCA}" type="datetime1">
              <a:rPr lang="en-US"/>
              <a:pPr>
                <a:defRPr/>
              </a:pPr>
              <a:t>11/8/2012</a:t>
            </a:fld>
            <a:endParaRPr lang="en-US" dirty="0"/>
          </a:p>
        </p:txBody>
      </p:sp>
      <p:sp>
        <p:nvSpPr>
          <p:cNvPr id="5" name="Rectangle 8"/>
          <p:cNvSpPr>
            <a:spLocks noGrp="1" noChangeArrowheads="1"/>
          </p:cNvSpPr>
          <p:nvPr>
            <p:ph type="ftr" sz="quarter" idx="12"/>
          </p:nvPr>
        </p:nvSpPr>
        <p:spPr>
          <a:ln/>
        </p:spPr>
        <p:txBody>
          <a:bodyPr/>
          <a:lstStyle>
            <a:lvl1pPr>
              <a:defRPr/>
            </a:lvl1pPr>
          </a:lstStyle>
          <a:p>
            <a:pPr>
              <a:defRPr/>
            </a:pPr>
            <a:r>
              <a:rPr lang="en-US" dirty="0"/>
              <a:t>Subtitle</a:t>
            </a:r>
          </a:p>
        </p:txBody>
      </p:sp>
      <p:sp>
        <p:nvSpPr>
          <p:cNvPr id="6" name="Rectangle 5"/>
          <p:cNvSpPr txBox="1">
            <a:spLocks noChangeArrowheads="1"/>
          </p:cNvSpPr>
          <p:nvPr userDrawn="1"/>
        </p:nvSpPr>
        <p:spPr bwMode="auto">
          <a:xfrm>
            <a:off x="2514601" y="6286500"/>
            <a:ext cx="4029074"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64"/>
            <a:ext cx="82296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93839"/>
            <a:ext cx="84582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 y="3832226"/>
            <a:ext cx="84582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09186BF-B9C1-44E2-9424-FB82AEE3ED4F}" type="datetime1">
              <a:rPr lang="en-US"/>
              <a:pPr>
                <a:defRPr/>
              </a:pPr>
              <a:t>11/8/2012</a:t>
            </a:fld>
            <a:endParaRPr lang="en-US" dirty="0"/>
          </a:p>
        </p:txBody>
      </p:sp>
      <p:sp>
        <p:nvSpPr>
          <p:cNvPr id="7" name="Rectangle 8"/>
          <p:cNvSpPr>
            <a:spLocks noGrp="1" noChangeArrowheads="1"/>
          </p:cNvSpPr>
          <p:nvPr>
            <p:ph type="ftr" sz="quarter" idx="12"/>
          </p:nvPr>
        </p:nvSpPr>
        <p:spPr>
          <a:ln/>
        </p:spPr>
        <p:txBody>
          <a:bodyPr/>
          <a:lstStyle>
            <a:lvl1pPr>
              <a:defRPr/>
            </a:lvl1pPr>
          </a:lstStyle>
          <a:p>
            <a:pPr>
              <a:defRPr/>
            </a:pPr>
            <a:r>
              <a:rPr lang="en-US" dirty="0"/>
              <a:t>Subtitle</a:t>
            </a:r>
          </a:p>
        </p:txBody>
      </p:sp>
      <p:sp>
        <p:nvSpPr>
          <p:cNvPr id="8" name="Rectangle 5"/>
          <p:cNvSpPr txBox="1">
            <a:spLocks noChangeArrowheads="1"/>
          </p:cNvSpPr>
          <p:nvPr userDrawn="1"/>
        </p:nvSpPr>
        <p:spPr bwMode="auto">
          <a:xfrm>
            <a:off x="2514601" y="6286500"/>
            <a:ext cx="4029074"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34964"/>
            <a:ext cx="82296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93837"/>
            <a:ext cx="4152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493837"/>
            <a:ext cx="41529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3571652-DC82-40A9-8437-1211D31E6CF4}" type="datetime1">
              <a:rPr lang="en-US"/>
              <a:pPr>
                <a:defRPr/>
              </a:pPr>
              <a:t>11/8/2012</a:t>
            </a:fld>
            <a:endParaRPr lang="en-US" dirty="0"/>
          </a:p>
        </p:txBody>
      </p:sp>
      <p:sp>
        <p:nvSpPr>
          <p:cNvPr id="7" name="Rectangle 8"/>
          <p:cNvSpPr>
            <a:spLocks noGrp="1" noChangeArrowheads="1"/>
          </p:cNvSpPr>
          <p:nvPr>
            <p:ph type="ftr" sz="quarter" idx="12"/>
          </p:nvPr>
        </p:nvSpPr>
        <p:spPr>
          <a:ln/>
        </p:spPr>
        <p:txBody>
          <a:bodyPr/>
          <a:lstStyle>
            <a:lvl1pPr>
              <a:defRPr/>
            </a:lvl1pPr>
          </a:lstStyle>
          <a:p>
            <a:pPr>
              <a:defRPr/>
            </a:pPr>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6E951EAE-2284-472C-B185-AD2396EF68E4}" type="slidenum">
              <a:rPr lang="en-US"/>
              <a:pPr>
                <a:defRPr/>
              </a:pPr>
              <a:t>‹#›</a:t>
            </a:fld>
            <a:endParaRPr lang="en-US"/>
          </a:p>
        </p:txBody>
      </p:sp>
      <p:sp>
        <p:nvSpPr>
          <p:cNvPr id="5" name="Rectangle 5"/>
          <p:cNvSpPr txBox="1">
            <a:spLocks noChangeArrowheads="1"/>
          </p:cNvSpPr>
          <p:nvPr userDrawn="1"/>
        </p:nvSpPr>
        <p:spPr bwMode="auto">
          <a:xfrm>
            <a:off x="2514601" y="6248400"/>
            <a:ext cx="4029074"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6103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077200" cy="990600"/>
          </a:xfrm>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BBDE8DF8-D3E7-4965-9794-19388844C58C}" type="datetime1">
              <a:rPr lang="en-US"/>
              <a:pPr>
                <a:defRPr/>
              </a:pPr>
              <a:t>11/8/2012</a:t>
            </a:fld>
            <a:endParaRPr lang="en-US" dirty="0"/>
          </a:p>
        </p:txBody>
      </p:sp>
      <p:sp>
        <p:nvSpPr>
          <p:cNvPr id="4" name="Rectangle 19"/>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20"/>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DAA23D1-AB47-44A9-A66D-8000BCFBE9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 y="334963"/>
            <a:ext cx="82296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28600" y="1493838"/>
            <a:ext cx="84582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21636" name="Rectangle 4"/>
          <p:cNvSpPr>
            <a:spLocks noGrp="1" noChangeArrowheads="1"/>
          </p:cNvSpPr>
          <p:nvPr>
            <p:ph type="dt" sz="half" idx="2"/>
          </p:nvPr>
        </p:nvSpPr>
        <p:spPr bwMode="auto">
          <a:xfrm>
            <a:off x="457200" y="6016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chemeClr val="tx1"/>
                </a:solidFill>
                <a:latin typeface="Arial" charset="0"/>
                <a:ea typeface="ＭＳ Ｐゴシック" charset="-128"/>
                <a:cs typeface="+mn-cs"/>
              </a:defRPr>
            </a:lvl1pPr>
          </a:lstStyle>
          <a:p>
            <a:pPr>
              <a:defRPr/>
            </a:pPr>
            <a:fld id="{6CB3C4BE-233B-4F66-B2F5-3142D675E1FA}" type="datetime1">
              <a:rPr lang="en-US"/>
              <a:pPr>
                <a:defRPr/>
              </a:pPr>
              <a:t>11/8/2012</a:t>
            </a:fld>
            <a:endParaRPr lang="en-US" dirty="0"/>
          </a:p>
        </p:txBody>
      </p:sp>
      <p:sp>
        <p:nvSpPr>
          <p:cNvPr id="1221638" name="Rectangle 6"/>
          <p:cNvSpPr>
            <a:spLocks noChangeArrowheads="1"/>
          </p:cNvSpPr>
          <p:nvPr/>
        </p:nvSpPr>
        <p:spPr bwMode="auto">
          <a:xfrm>
            <a:off x="0" y="990600"/>
            <a:ext cx="8686800" cy="76200"/>
          </a:xfrm>
          <a:prstGeom prst="rect">
            <a:avLst/>
          </a:prstGeom>
          <a:solidFill>
            <a:srgbClr val="304E88"/>
          </a:solidFill>
          <a:ln w="0">
            <a:noFill/>
            <a:miter lim="800000"/>
            <a:headEnd/>
            <a:tailEnd/>
          </a:ln>
          <a:effectLst>
            <a:outerShdw dist="133769" dir="1246558" algn="ctr" rotWithShape="0">
              <a:srgbClr val="B2B2B2"/>
            </a:outerShdw>
          </a:effectLst>
        </p:spPr>
        <p:txBody>
          <a:bodyPr wrap="none" anchor="ctr"/>
          <a:lstStyle/>
          <a:p>
            <a:pPr algn="ctr" eaLnBrk="0" hangingPunct="0">
              <a:defRPr/>
            </a:pPr>
            <a:endParaRPr lang="en-US" b="0" dirty="0">
              <a:solidFill>
                <a:schemeClr val="tx1"/>
              </a:solidFill>
              <a:latin typeface="AvantGarde LT Medium" pitchFamily="30" charset="0"/>
            </a:endParaRPr>
          </a:p>
        </p:txBody>
      </p:sp>
      <p:sp>
        <p:nvSpPr>
          <p:cNvPr id="1221640" name="Rectangle 8"/>
          <p:cNvSpPr>
            <a:spLocks noGrp="1" noChangeArrowheads="1"/>
          </p:cNvSpPr>
          <p:nvPr>
            <p:ph type="ftr" sz="quarter" idx="3"/>
          </p:nvPr>
        </p:nvSpPr>
        <p:spPr bwMode="auto">
          <a:xfrm>
            <a:off x="762000" y="1123950"/>
            <a:ext cx="670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i="1">
                <a:solidFill>
                  <a:srgbClr val="91AEB6"/>
                </a:solidFill>
                <a:latin typeface="Arial" charset="0"/>
                <a:ea typeface="ＭＳ Ｐゴシック" charset="-128"/>
                <a:cs typeface="+mn-cs"/>
              </a:defRPr>
            </a:lvl1pPr>
          </a:lstStyle>
          <a:p>
            <a:pPr>
              <a:defRPr/>
            </a:pPr>
            <a:r>
              <a:rPr lang="en-US" dirty="0"/>
              <a:t>Subtitle</a:t>
            </a:r>
          </a:p>
        </p:txBody>
      </p:sp>
      <p:sp>
        <p:nvSpPr>
          <p:cNvPr id="3081" name="Slide Number Placeholder 4"/>
          <p:cNvSpPr txBox="1">
            <a:spLocks noGrp="1"/>
          </p:cNvSpPr>
          <p:nvPr/>
        </p:nvSpPr>
        <p:spPr bwMode="auto">
          <a:xfrm>
            <a:off x="4343400" y="6559550"/>
            <a:ext cx="381000" cy="298450"/>
          </a:xfrm>
          <a:prstGeom prst="rect">
            <a:avLst/>
          </a:prstGeom>
          <a:noFill/>
          <a:ln w="9525">
            <a:noFill/>
            <a:miter lim="800000"/>
            <a:headEnd/>
            <a:tailEnd/>
          </a:ln>
        </p:spPr>
        <p:txBody>
          <a:bodyPr/>
          <a:lstStyle/>
          <a:p>
            <a:pPr eaLnBrk="0" hangingPunct="0">
              <a:defRPr/>
            </a:pPr>
            <a:fld id="{EE7D26BB-6C34-434A-BC0A-513C49949192}" type="slidenum">
              <a:rPr lang="en-US" sz="1200" b="0">
                <a:solidFill>
                  <a:schemeClr val="bg2"/>
                </a:solidFill>
              </a:rPr>
              <a:pPr eaLnBrk="0" hangingPunct="0">
                <a:defRPr/>
              </a:pPr>
              <a:t>‹#›</a:t>
            </a:fld>
            <a:endParaRPr lang="en-US" sz="1200" b="0" dirty="0">
              <a:solidFill>
                <a:schemeClr val="bg2"/>
              </a:solidFill>
            </a:endParaRPr>
          </a:p>
        </p:txBody>
      </p:sp>
      <p:pic>
        <p:nvPicPr>
          <p:cNvPr id="1026" name="Picture 2"/>
          <p:cNvPicPr>
            <a:picLocks noChangeAspect="1" noChangeArrowheads="1"/>
          </p:cNvPicPr>
          <p:nvPr/>
        </p:nvPicPr>
        <p:blipFill>
          <a:blip r:embed="rId10" cstate="print"/>
          <a:stretch>
            <a:fillRect/>
          </a:stretch>
        </p:blipFill>
        <p:spPr bwMode="auto">
          <a:xfrm>
            <a:off x="7414390" y="6088380"/>
            <a:ext cx="1378960" cy="662940"/>
          </a:xfrm>
          <a:prstGeom prst="rect">
            <a:avLst/>
          </a:prstGeom>
          <a:noFill/>
          <a:ln w="9525">
            <a:noFill/>
            <a:miter lim="800000"/>
            <a:headEnd/>
            <a:tailEnd/>
          </a:ln>
          <a:effectLst/>
        </p:spPr>
      </p:pic>
      <p:sp>
        <p:nvSpPr>
          <p:cNvPr id="9" name="Rectangle 5"/>
          <p:cNvSpPr txBox="1">
            <a:spLocks noChangeArrowheads="1"/>
          </p:cNvSpPr>
          <p:nvPr userDrawn="1"/>
        </p:nvSpPr>
        <p:spPr bwMode="auto">
          <a:xfrm>
            <a:off x="2162175" y="6276975"/>
            <a:ext cx="4524375"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5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Copyright 2010 © </a:t>
            </a:r>
            <a:r>
              <a:rPr kumimoji="0" lang="en-US" sz="1050" b="0" i="0" u="none" strike="noStrike" kern="1200" cap="none" spc="0" normalizeH="0" baseline="0" noProof="0" dirty="0" err="1" smtClean="0">
                <a:ln>
                  <a:noFill/>
                </a:ln>
                <a:solidFill>
                  <a:schemeClr val="tx1"/>
                </a:solidFill>
                <a:effectLst/>
                <a:uLnTx/>
                <a:uFillTx/>
                <a:latin typeface="Arial" charset="0"/>
                <a:ea typeface="ＭＳ Ｐゴシック" charset="-128"/>
                <a:cs typeface="+mn-cs"/>
              </a:rPr>
              <a:t>ProCure</a:t>
            </a:r>
            <a:r>
              <a:rPr kumimoji="0" lang="en-US" sz="1050" b="0" i="0" u="none" strike="noStrike" kern="1200" cap="none" spc="0" normalizeH="0" baseline="0" noProof="0" dirty="0" smtClean="0">
                <a:ln>
                  <a:noFill/>
                </a:ln>
                <a:solidFill>
                  <a:schemeClr val="tx1"/>
                </a:solidFill>
                <a:effectLst/>
                <a:uLnTx/>
                <a:uFillTx/>
                <a:latin typeface="Arial" charset="0"/>
                <a:ea typeface="ＭＳ Ｐゴシック" charset="-128"/>
                <a:cs typeface="+mn-cs"/>
              </a:rPr>
              <a:t> Treatment Centers, inc. All Rights Reserved.</a:t>
            </a:r>
            <a:endParaRPr kumimoji="0" lang="en-US" sz="1050" b="0" i="0" u="none" strike="noStrike" kern="1200" cap="none" spc="0" normalizeH="0" baseline="0" noProof="0" dirty="0">
              <a:ln>
                <a:noFill/>
              </a:ln>
              <a:solidFill>
                <a:schemeClr val="tx1"/>
              </a:solidFill>
              <a:effectLst/>
              <a:uLnTx/>
              <a:uFillTx/>
              <a:latin typeface="Arial"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3947" r:id="rId1"/>
    <p:sldLayoutId id="2147483924" r:id="rId2"/>
    <p:sldLayoutId id="2147483925" r:id="rId3"/>
    <p:sldLayoutId id="2147483926" r:id="rId4"/>
    <p:sldLayoutId id="2147483928" r:id="rId5"/>
    <p:sldLayoutId id="2147483934" r:id="rId6"/>
    <p:sldLayoutId id="2147483935" r:id="rId7"/>
    <p:sldLayoutId id="2147483948"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304E88"/>
          </a:solidFill>
          <a:latin typeface="+mj-lt"/>
          <a:ea typeface="+mj-ea"/>
          <a:cs typeface="+mj-cs"/>
        </a:defRPr>
      </a:lvl1pPr>
      <a:lvl2pPr algn="l" rtl="0" eaLnBrk="0" fontAlgn="base" hangingPunct="0">
        <a:spcBef>
          <a:spcPct val="0"/>
        </a:spcBef>
        <a:spcAft>
          <a:spcPct val="0"/>
        </a:spcAft>
        <a:defRPr sz="3200" b="1">
          <a:solidFill>
            <a:srgbClr val="304E88"/>
          </a:solidFill>
          <a:latin typeface="Arial" charset="0"/>
        </a:defRPr>
      </a:lvl2pPr>
      <a:lvl3pPr algn="l" rtl="0" eaLnBrk="0" fontAlgn="base" hangingPunct="0">
        <a:spcBef>
          <a:spcPct val="0"/>
        </a:spcBef>
        <a:spcAft>
          <a:spcPct val="0"/>
        </a:spcAft>
        <a:defRPr sz="3200" b="1">
          <a:solidFill>
            <a:srgbClr val="304E88"/>
          </a:solidFill>
          <a:latin typeface="Arial" charset="0"/>
        </a:defRPr>
      </a:lvl3pPr>
      <a:lvl4pPr algn="l" rtl="0" eaLnBrk="0" fontAlgn="base" hangingPunct="0">
        <a:spcBef>
          <a:spcPct val="0"/>
        </a:spcBef>
        <a:spcAft>
          <a:spcPct val="0"/>
        </a:spcAft>
        <a:defRPr sz="3200" b="1">
          <a:solidFill>
            <a:srgbClr val="304E88"/>
          </a:solidFill>
          <a:latin typeface="Arial" charset="0"/>
        </a:defRPr>
      </a:lvl4pPr>
      <a:lvl5pPr algn="l" rtl="0" eaLnBrk="0" fontAlgn="base" hangingPunct="0">
        <a:spcBef>
          <a:spcPct val="0"/>
        </a:spcBef>
        <a:spcAft>
          <a:spcPct val="0"/>
        </a:spcAft>
        <a:defRPr sz="3200" b="1">
          <a:solidFill>
            <a:srgbClr val="304E88"/>
          </a:solidFill>
          <a:latin typeface="Arial" charset="0"/>
        </a:defRPr>
      </a:lvl5pPr>
      <a:lvl6pPr marL="457200" algn="l" rtl="0" fontAlgn="base">
        <a:spcBef>
          <a:spcPct val="0"/>
        </a:spcBef>
        <a:spcAft>
          <a:spcPct val="0"/>
        </a:spcAft>
        <a:defRPr sz="3200" b="1">
          <a:solidFill>
            <a:srgbClr val="304E88"/>
          </a:solidFill>
          <a:latin typeface="Arial" charset="0"/>
        </a:defRPr>
      </a:lvl6pPr>
      <a:lvl7pPr marL="914400" algn="l" rtl="0" fontAlgn="base">
        <a:spcBef>
          <a:spcPct val="0"/>
        </a:spcBef>
        <a:spcAft>
          <a:spcPct val="0"/>
        </a:spcAft>
        <a:defRPr sz="3200" b="1">
          <a:solidFill>
            <a:srgbClr val="304E88"/>
          </a:solidFill>
          <a:latin typeface="Arial" charset="0"/>
        </a:defRPr>
      </a:lvl7pPr>
      <a:lvl8pPr marL="1371600" algn="l" rtl="0" fontAlgn="base">
        <a:spcBef>
          <a:spcPct val="0"/>
        </a:spcBef>
        <a:spcAft>
          <a:spcPct val="0"/>
        </a:spcAft>
        <a:defRPr sz="3200" b="1">
          <a:solidFill>
            <a:srgbClr val="304E88"/>
          </a:solidFill>
          <a:latin typeface="Arial" charset="0"/>
        </a:defRPr>
      </a:lvl8pPr>
      <a:lvl9pPr marL="1828800" algn="l" rtl="0" fontAlgn="base">
        <a:spcBef>
          <a:spcPct val="0"/>
        </a:spcBef>
        <a:spcAft>
          <a:spcPct val="0"/>
        </a:spcAft>
        <a:defRPr sz="3200" b="1">
          <a:solidFill>
            <a:srgbClr val="304E88"/>
          </a:solidFill>
          <a:latin typeface="Arial" charset="0"/>
        </a:defRPr>
      </a:lvl9pPr>
    </p:titleStyle>
    <p:bodyStyle>
      <a:lvl1pPr marL="342900" indent="-342900" algn="l" rtl="0" eaLnBrk="0" fontAlgn="base" hangingPunct="0">
        <a:spcBef>
          <a:spcPct val="20000"/>
        </a:spcBef>
        <a:spcAft>
          <a:spcPct val="0"/>
        </a:spcAft>
        <a:buChar char="•"/>
        <a:defRPr sz="2400" b="1">
          <a:solidFill>
            <a:srgbClr val="484D46"/>
          </a:solidFill>
          <a:latin typeface="+mn-lt"/>
          <a:ea typeface="+mn-ea"/>
          <a:cs typeface="+mn-cs"/>
        </a:defRPr>
      </a:lvl1pPr>
      <a:lvl2pPr marL="742950" indent="-285750" algn="l" rtl="0" eaLnBrk="0" fontAlgn="base" hangingPunct="0">
        <a:spcBef>
          <a:spcPct val="20000"/>
        </a:spcBef>
        <a:spcAft>
          <a:spcPct val="0"/>
        </a:spcAft>
        <a:buChar char="–"/>
        <a:defRPr sz="2200">
          <a:solidFill>
            <a:srgbClr val="484D46"/>
          </a:solidFill>
          <a:latin typeface="+mn-lt"/>
        </a:defRPr>
      </a:lvl2pPr>
      <a:lvl3pPr marL="1143000" indent="-228600" algn="l" rtl="0" eaLnBrk="0" fontAlgn="base" hangingPunct="0">
        <a:spcBef>
          <a:spcPct val="20000"/>
        </a:spcBef>
        <a:spcAft>
          <a:spcPct val="0"/>
        </a:spcAft>
        <a:buChar char="•"/>
        <a:defRPr sz="2400">
          <a:solidFill>
            <a:srgbClr val="484D46"/>
          </a:solidFill>
          <a:latin typeface="+mn-lt"/>
        </a:defRPr>
      </a:lvl3pPr>
      <a:lvl4pPr marL="1600200" indent="-228600" algn="l" rtl="0" eaLnBrk="0" fontAlgn="base" hangingPunct="0">
        <a:spcBef>
          <a:spcPct val="20000"/>
        </a:spcBef>
        <a:spcAft>
          <a:spcPct val="0"/>
        </a:spcAft>
        <a:buChar char="–"/>
        <a:defRPr sz="1600">
          <a:solidFill>
            <a:srgbClr val="484D46"/>
          </a:solidFill>
          <a:latin typeface="+mn-lt"/>
        </a:defRPr>
      </a:lvl4pPr>
      <a:lvl5pPr marL="2057400" indent="-228600" algn="l" rtl="0" eaLnBrk="0" fontAlgn="base" hangingPunct="0">
        <a:spcBef>
          <a:spcPct val="20000"/>
        </a:spcBef>
        <a:spcAft>
          <a:spcPct val="0"/>
        </a:spcAft>
        <a:buChar char="»"/>
        <a:defRPr sz="1600">
          <a:solidFill>
            <a:srgbClr val="484D46"/>
          </a:solidFill>
          <a:latin typeface="+mn-lt"/>
        </a:defRPr>
      </a:lvl5pPr>
      <a:lvl6pPr marL="2514600" indent="-228600" algn="l" rtl="0" fontAlgn="base">
        <a:spcBef>
          <a:spcPct val="20000"/>
        </a:spcBef>
        <a:spcAft>
          <a:spcPct val="0"/>
        </a:spcAft>
        <a:buChar char="»"/>
        <a:defRPr sz="1600">
          <a:solidFill>
            <a:srgbClr val="484D46"/>
          </a:solidFill>
          <a:latin typeface="+mn-lt"/>
        </a:defRPr>
      </a:lvl6pPr>
      <a:lvl7pPr marL="2971800" indent="-228600" algn="l" rtl="0" fontAlgn="base">
        <a:spcBef>
          <a:spcPct val="20000"/>
        </a:spcBef>
        <a:spcAft>
          <a:spcPct val="0"/>
        </a:spcAft>
        <a:buChar char="»"/>
        <a:defRPr sz="1600">
          <a:solidFill>
            <a:srgbClr val="484D46"/>
          </a:solidFill>
          <a:latin typeface="+mn-lt"/>
        </a:defRPr>
      </a:lvl7pPr>
      <a:lvl8pPr marL="3429000" indent="-228600" algn="l" rtl="0" fontAlgn="base">
        <a:spcBef>
          <a:spcPct val="20000"/>
        </a:spcBef>
        <a:spcAft>
          <a:spcPct val="0"/>
        </a:spcAft>
        <a:buChar char="»"/>
        <a:defRPr sz="1600">
          <a:solidFill>
            <a:srgbClr val="484D46"/>
          </a:solidFill>
          <a:latin typeface="+mn-lt"/>
        </a:defRPr>
      </a:lvl8pPr>
      <a:lvl9pPr marL="3886200" indent="-228600" algn="l" rtl="0" fontAlgn="base">
        <a:spcBef>
          <a:spcPct val="20000"/>
        </a:spcBef>
        <a:spcAft>
          <a:spcPct val="0"/>
        </a:spcAft>
        <a:buChar char="»"/>
        <a:defRPr sz="1600">
          <a:solidFill>
            <a:srgbClr val="484D4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backcover copy.jpg"/>
          <p:cNvPicPr>
            <a:picLocks noChangeAspect="1"/>
          </p:cNvPicPr>
          <p:nvPr/>
        </p:nvPicPr>
        <p:blipFill>
          <a:blip r:embed="rId3" cstate="print"/>
          <a:stretch>
            <a:fillRect/>
          </a:stretch>
        </p:blipFill>
        <p:spPr>
          <a:xfrm>
            <a:off x="0" y="0"/>
            <a:ext cx="9144000" cy="6858000"/>
          </a:xfrm>
          <a:prstGeom prst="rect">
            <a:avLst/>
          </a:prstGeom>
        </p:spPr>
      </p:pic>
      <p:sp>
        <p:nvSpPr>
          <p:cNvPr id="96277" name="Rectangle 21"/>
          <p:cNvSpPr>
            <a:spLocks noChangeArrowheads="1"/>
          </p:cNvSpPr>
          <p:nvPr/>
        </p:nvSpPr>
        <p:spPr bwMode="auto">
          <a:xfrm>
            <a:off x="0" y="304801"/>
            <a:ext cx="8686800" cy="771524"/>
          </a:xfrm>
          <a:prstGeom prst="rect">
            <a:avLst/>
          </a:prstGeom>
          <a:solidFill>
            <a:srgbClr val="304E88"/>
          </a:solidFill>
          <a:ln w="0">
            <a:noFill/>
            <a:miter lim="800000"/>
            <a:headEnd/>
            <a:tailEnd/>
          </a:ln>
          <a:effectLst/>
        </p:spPr>
        <p:txBody>
          <a:bodyPr wrap="none" anchor="ctr"/>
          <a:lstStyle/>
          <a:p>
            <a:pPr algn="ctr" eaLnBrk="0" hangingPunct="0">
              <a:defRPr/>
            </a:pPr>
            <a:endParaRPr lang="en-US" b="0" dirty="0">
              <a:solidFill>
                <a:schemeClr val="tx1"/>
              </a:solidFill>
              <a:latin typeface="AvantGarde LT Medium" pitchFamily="30" charset="0"/>
            </a:endParaRPr>
          </a:p>
        </p:txBody>
      </p:sp>
      <p:sp>
        <p:nvSpPr>
          <p:cNvPr id="3079" name="Rectangle 22"/>
          <p:cNvSpPr>
            <a:spLocks noGrp="1" noChangeArrowheads="1"/>
          </p:cNvSpPr>
          <p:nvPr>
            <p:ph type="title"/>
          </p:nvPr>
        </p:nvSpPr>
        <p:spPr bwMode="auto">
          <a:xfrm>
            <a:off x="304800" y="304800"/>
            <a:ext cx="8077200" cy="73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 name="Rectangle 21"/>
          <p:cNvSpPr>
            <a:spLocks noChangeArrowheads="1"/>
          </p:cNvSpPr>
          <p:nvPr/>
        </p:nvSpPr>
        <p:spPr bwMode="auto">
          <a:xfrm rot="16200000">
            <a:off x="-285751" y="590551"/>
            <a:ext cx="752478" cy="180975"/>
          </a:xfrm>
          <a:prstGeom prst="rect">
            <a:avLst/>
          </a:prstGeom>
          <a:solidFill>
            <a:srgbClr val="243B66"/>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0" name="Rectangle 21"/>
          <p:cNvSpPr>
            <a:spLocks noChangeArrowheads="1"/>
          </p:cNvSpPr>
          <p:nvPr/>
        </p:nvSpPr>
        <p:spPr bwMode="auto">
          <a:xfrm>
            <a:off x="0" y="228600"/>
            <a:ext cx="8686800" cy="79375"/>
          </a:xfrm>
          <a:prstGeom prst="rect">
            <a:avLst/>
          </a:prstGeom>
          <a:solidFill>
            <a:srgbClr val="B2C2D1"/>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3" name="Rectangle 21"/>
          <p:cNvSpPr>
            <a:spLocks noChangeArrowheads="1"/>
          </p:cNvSpPr>
          <p:nvPr/>
        </p:nvSpPr>
        <p:spPr bwMode="auto">
          <a:xfrm rot="16200000">
            <a:off x="8224612" y="607783"/>
            <a:ext cx="730704" cy="168278"/>
          </a:xfrm>
          <a:prstGeom prst="rect">
            <a:avLst/>
          </a:prstGeom>
          <a:solidFill>
            <a:srgbClr val="243B66"/>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cxnSp>
        <p:nvCxnSpPr>
          <p:cNvPr id="19" name="Straight Connector 18"/>
          <p:cNvCxnSpPr/>
          <p:nvPr/>
        </p:nvCxnSpPr>
        <p:spPr bwMode="auto">
          <a:xfrm>
            <a:off x="391886" y="5805711"/>
            <a:ext cx="8273143" cy="0"/>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tangle 21"/>
          <p:cNvSpPr>
            <a:spLocks noChangeArrowheads="1"/>
          </p:cNvSpPr>
          <p:nvPr/>
        </p:nvSpPr>
        <p:spPr bwMode="auto">
          <a:xfrm>
            <a:off x="0" y="5800725"/>
            <a:ext cx="8686800" cy="765176"/>
          </a:xfrm>
          <a:prstGeom prst="rect">
            <a:avLst/>
          </a:prstGeom>
          <a:solidFill>
            <a:srgbClr val="304E88"/>
          </a:solidFill>
          <a:ln w="0">
            <a:noFill/>
            <a:miter lim="800000"/>
            <a:headEnd/>
            <a:tailEnd/>
          </a:ln>
          <a:effectLst/>
        </p:spPr>
        <p:txBody>
          <a:bodyPr wrap="none" anchor="ctr"/>
          <a:lstStyle/>
          <a:p>
            <a:pPr algn="ctr" eaLnBrk="0" hangingPunct="0">
              <a:defRPr/>
            </a:pPr>
            <a:endParaRPr lang="en-US" b="0" dirty="0">
              <a:solidFill>
                <a:schemeClr val="tx1"/>
              </a:solidFill>
              <a:latin typeface="AvantGarde LT Medium" pitchFamily="30" charset="0"/>
            </a:endParaRPr>
          </a:p>
        </p:txBody>
      </p:sp>
      <p:sp>
        <p:nvSpPr>
          <p:cNvPr id="22" name="Rectangle 21"/>
          <p:cNvSpPr>
            <a:spLocks noChangeArrowheads="1"/>
          </p:cNvSpPr>
          <p:nvPr/>
        </p:nvSpPr>
        <p:spPr bwMode="auto">
          <a:xfrm rot="16200000">
            <a:off x="-260350" y="6102349"/>
            <a:ext cx="711200" cy="190501"/>
          </a:xfrm>
          <a:prstGeom prst="rect">
            <a:avLst/>
          </a:prstGeom>
          <a:solidFill>
            <a:srgbClr val="243B66"/>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23" name="Rectangle 21"/>
          <p:cNvSpPr>
            <a:spLocks noChangeArrowheads="1"/>
          </p:cNvSpPr>
          <p:nvPr/>
        </p:nvSpPr>
        <p:spPr bwMode="auto">
          <a:xfrm>
            <a:off x="0" y="5746750"/>
            <a:ext cx="8686800" cy="79375"/>
          </a:xfrm>
          <a:prstGeom prst="rect">
            <a:avLst/>
          </a:prstGeom>
          <a:solidFill>
            <a:srgbClr val="B2C2D1"/>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24" name="Rectangle 23"/>
          <p:cNvSpPr>
            <a:spLocks noChangeArrowheads="1"/>
          </p:cNvSpPr>
          <p:nvPr/>
        </p:nvSpPr>
        <p:spPr bwMode="auto">
          <a:xfrm>
            <a:off x="0" y="6567718"/>
            <a:ext cx="8686800" cy="77788"/>
          </a:xfrm>
          <a:prstGeom prst="rect">
            <a:avLst/>
          </a:prstGeom>
          <a:solidFill>
            <a:srgbClr val="B2C2D1"/>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25" name="Rectangle 21"/>
          <p:cNvSpPr>
            <a:spLocks noChangeArrowheads="1"/>
          </p:cNvSpPr>
          <p:nvPr/>
        </p:nvSpPr>
        <p:spPr bwMode="auto">
          <a:xfrm rot="16200000">
            <a:off x="8240488" y="6132285"/>
            <a:ext cx="702129" cy="165100"/>
          </a:xfrm>
          <a:prstGeom prst="rect">
            <a:avLst/>
          </a:prstGeom>
          <a:solidFill>
            <a:srgbClr val="243B66"/>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sp>
        <p:nvSpPr>
          <p:cNvPr id="11" name="Rectangle 10"/>
          <p:cNvSpPr>
            <a:spLocks noChangeArrowheads="1"/>
          </p:cNvSpPr>
          <p:nvPr/>
        </p:nvSpPr>
        <p:spPr bwMode="auto">
          <a:xfrm>
            <a:off x="0" y="1049568"/>
            <a:ext cx="8686800" cy="77788"/>
          </a:xfrm>
          <a:prstGeom prst="rect">
            <a:avLst/>
          </a:prstGeom>
          <a:solidFill>
            <a:srgbClr val="B2C2D1"/>
          </a:solidFill>
          <a:ln w="0">
            <a:noFill/>
            <a:miter lim="800000"/>
            <a:headEnd/>
            <a:tailEnd/>
          </a:ln>
          <a:effectLst/>
        </p:spPr>
        <p:txBody>
          <a:bodyPr wrap="none" anchor="ctr"/>
          <a:lstStyle/>
          <a:p>
            <a:pPr algn="ctr" rtl="0" eaLnBrk="0" fontAlgn="base" hangingPunct="0">
              <a:spcBef>
                <a:spcPct val="0"/>
              </a:spcBef>
              <a:spcAft>
                <a:spcPct val="0"/>
              </a:spcAft>
              <a:defRPr/>
            </a:pPr>
            <a:endParaRPr lang="en-US" sz="2400" kern="1200" dirty="0">
              <a:solidFill>
                <a:srgbClr val="484D46"/>
              </a:solidFill>
              <a:latin typeface="AvantGarde LT Medium" pitchFamily="30" charset="0"/>
              <a:ea typeface="+mn-ea"/>
              <a:cs typeface="+mn-cs"/>
            </a:endParaRPr>
          </a:p>
        </p:txBody>
      </p:sp>
      <p:pic>
        <p:nvPicPr>
          <p:cNvPr id="16" name="Picture 15" descr="ProCureCDH horizontal.gif"/>
          <p:cNvPicPr>
            <a:picLocks noChangeAspect="1"/>
          </p:cNvPicPr>
          <p:nvPr userDrawn="1"/>
        </p:nvPicPr>
        <p:blipFill>
          <a:blip r:embed="rId4" cstate="print"/>
          <a:stretch>
            <a:fillRect/>
          </a:stretch>
        </p:blipFill>
        <p:spPr>
          <a:xfrm>
            <a:off x="2524125" y="1606550"/>
            <a:ext cx="4074809" cy="2393950"/>
          </a:xfrm>
          <a:prstGeom prst="rect">
            <a:avLst/>
          </a:prstGeom>
        </p:spPr>
      </p:pic>
    </p:spTree>
  </p:cSld>
  <p:clrMap bg1="lt1" tx1="dk1" bg2="lt2" tx2="dk2" accent1="accent1" accent2="accent2" accent3="accent3" accent4="accent4" accent5="accent5" accent6="accent6" hlink="hlink" folHlink="folHlink"/>
  <p:sldLayoutIdLst>
    <p:sldLayoutId id="2147483941" r:id="rId1"/>
  </p:sldLayoutIdLst>
  <p:hf hdr="0" ftr="0" dt="0"/>
  <p:txStyles>
    <p:titleStyle>
      <a:lvl1pPr algn="r" rtl="0" eaLnBrk="0" fontAlgn="base" hangingPunct="0">
        <a:spcBef>
          <a:spcPct val="0"/>
        </a:spcBef>
        <a:spcAft>
          <a:spcPct val="0"/>
        </a:spcAft>
        <a:defRPr sz="2400" b="1">
          <a:solidFill>
            <a:schemeClr val="bg1"/>
          </a:solidFill>
          <a:latin typeface="+mj-lt"/>
          <a:ea typeface="+mj-ea"/>
          <a:cs typeface="+mj-cs"/>
        </a:defRPr>
      </a:lvl1pPr>
      <a:lvl2pPr algn="r" rtl="0" eaLnBrk="0" fontAlgn="base" hangingPunct="0">
        <a:spcBef>
          <a:spcPct val="0"/>
        </a:spcBef>
        <a:spcAft>
          <a:spcPct val="0"/>
        </a:spcAft>
        <a:defRPr sz="2400" b="1">
          <a:solidFill>
            <a:schemeClr val="bg1"/>
          </a:solidFill>
          <a:latin typeface="Arial" charset="0"/>
        </a:defRPr>
      </a:lvl2pPr>
      <a:lvl3pPr algn="r" rtl="0" eaLnBrk="0" fontAlgn="base" hangingPunct="0">
        <a:spcBef>
          <a:spcPct val="0"/>
        </a:spcBef>
        <a:spcAft>
          <a:spcPct val="0"/>
        </a:spcAft>
        <a:defRPr sz="2400" b="1">
          <a:solidFill>
            <a:schemeClr val="bg1"/>
          </a:solidFill>
          <a:latin typeface="Arial" charset="0"/>
        </a:defRPr>
      </a:lvl3pPr>
      <a:lvl4pPr algn="r" rtl="0" eaLnBrk="0" fontAlgn="base" hangingPunct="0">
        <a:spcBef>
          <a:spcPct val="0"/>
        </a:spcBef>
        <a:spcAft>
          <a:spcPct val="0"/>
        </a:spcAft>
        <a:defRPr sz="2400" b="1">
          <a:solidFill>
            <a:schemeClr val="bg1"/>
          </a:solidFill>
          <a:latin typeface="Arial" charset="0"/>
        </a:defRPr>
      </a:lvl4pPr>
      <a:lvl5pPr algn="r" rtl="0" eaLnBrk="0" fontAlgn="base" hangingPunct="0">
        <a:spcBef>
          <a:spcPct val="0"/>
        </a:spcBef>
        <a:spcAft>
          <a:spcPct val="0"/>
        </a:spcAft>
        <a:defRPr sz="2400" b="1">
          <a:solidFill>
            <a:schemeClr val="bg1"/>
          </a:solidFill>
          <a:latin typeface="Arial" charset="0"/>
        </a:defRPr>
      </a:lvl5pPr>
      <a:lvl6pPr marL="457200" algn="r" rtl="0" fontAlgn="base">
        <a:spcBef>
          <a:spcPct val="0"/>
        </a:spcBef>
        <a:spcAft>
          <a:spcPct val="0"/>
        </a:spcAft>
        <a:defRPr sz="2400" b="1">
          <a:solidFill>
            <a:schemeClr val="bg1"/>
          </a:solidFill>
          <a:latin typeface="Arial" charset="0"/>
        </a:defRPr>
      </a:lvl6pPr>
      <a:lvl7pPr marL="914400" algn="r" rtl="0" fontAlgn="base">
        <a:spcBef>
          <a:spcPct val="0"/>
        </a:spcBef>
        <a:spcAft>
          <a:spcPct val="0"/>
        </a:spcAft>
        <a:defRPr sz="2400" b="1">
          <a:solidFill>
            <a:schemeClr val="bg1"/>
          </a:solidFill>
          <a:latin typeface="Arial" charset="0"/>
        </a:defRPr>
      </a:lvl7pPr>
      <a:lvl8pPr marL="1371600" algn="r" rtl="0" fontAlgn="base">
        <a:spcBef>
          <a:spcPct val="0"/>
        </a:spcBef>
        <a:spcAft>
          <a:spcPct val="0"/>
        </a:spcAft>
        <a:defRPr sz="2400" b="1">
          <a:solidFill>
            <a:schemeClr val="bg1"/>
          </a:solidFill>
          <a:latin typeface="Arial" charset="0"/>
        </a:defRPr>
      </a:lvl8pPr>
      <a:lvl9pPr marL="1828800" algn="r" rtl="0" fontAlgn="base">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95575" y="2771775"/>
            <a:ext cx="6238876" cy="1800225"/>
          </a:xfrm>
        </p:spPr>
        <p:txBody>
          <a:bodyPr/>
          <a:lstStyle/>
          <a:p>
            <a:r>
              <a:rPr lang="en-US" sz="2800" dirty="0" smtClean="0"/>
              <a:t>William </a:t>
            </a:r>
            <a:r>
              <a:rPr lang="en-US" sz="2800" dirty="0" err="1" smtClean="0"/>
              <a:t>Hartsell</a:t>
            </a:r>
            <a:r>
              <a:rPr lang="en-US" sz="2800" dirty="0" smtClean="0"/>
              <a:t>, M.D.</a:t>
            </a:r>
          </a:p>
          <a:p>
            <a:r>
              <a:rPr lang="en-US" sz="2000" dirty="0" smtClean="0"/>
              <a:t>Medical Director</a:t>
            </a:r>
          </a:p>
          <a:p>
            <a:r>
              <a:rPr lang="en-US" sz="2000" dirty="0" smtClean="0"/>
              <a:t>CDH Proton Center – A </a:t>
            </a:r>
            <a:r>
              <a:rPr lang="en-US" sz="2000" dirty="0" err="1" smtClean="0"/>
              <a:t>ProCure</a:t>
            </a:r>
            <a:r>
              <a:rPr lang="en-US" sz="2000" dirty="0" smtClean="0"/>
              <a:t> Center</a:t>
            </a:r>
          </a:p>
          <a:p>
            <a:r>
              <a:rPr lang="en-US" sz="2000" dirty="0" smtClean="0"/>
              <a:t>Warrenville, Illinois  USA</a:t>
            </a:r>
            <a:endParaRPr lang="en-US" sz="2000" dirty="0"/>
          </a:p>
        </p:txBody>
      </p:sp>
      <p:sp>
        <p:nvSpPr>
          <p:cNvPr id="4" name="Title 3"/>
          <p:cNvSpPr>
            <a:spLocks noGrp="1"/>
          </p:cNvSpPr>
          <p:nvPr>
            <p:ph type="ctrTitle"/>
          </p:nvPr>
        </p:nvSpPr>
        <p:spPr>
          <a:xfrm>
            <a:off x="342900" y="352426"/>
            <a:ext cx="8258174" cy="1470025"/>
          </a:xfrm>
        </p:spPr>
        <p:txBody>
          <a:bodyPr/>
          <a:lstStyle/>
          <a:p>
            <a:r>
              <a:rPr lang="en-US" sz="2400" dirty="0" err="1"/>
              <a:t>Hypofractionated</a:t>
            </a:r>
            <a:r>
              <a:rPr lang="en-US" sz="2400" dirty="0"/>
              <a:t> Vs. Standard Fractionation Proton Therapy For </a:t>
            </a:r>
            <a:r>
              <a:rPr lang="en-US" sz="2400" dirty="0" smtClean="0"/>
              <a:t>Prostate Cancer</a:t>
            </a:r>
            <a:r>
              <a:rPr lang="en-US" sz="2400" dirty="0"/>
              <a:t>: PCG GU002-10</a:t>
            </a:r>
            <a:r>
              <a:rPr lang="en-US" sz="2400" i="1" dirty="0">
                <a:solidFill>
                  <a:srgbClr val="000000"/>
                </a:solidFill>
              </a:rPr>
              <a:t/>
            </a:r>
            <a:br>
              <a:rPr lang="en-US" sz="2400" i="1" dirty="0">
                <a:solidFill>
                  <a:srgbClr val="000000"/>
                </a:solidFill>
              </a:rPr>
            </a:br>
            <a:endParaRPr lang="en-US" sz="2400" dirty="0"/>
          </a:p>
        </p:txBody>
      </p:sp>
    </p:spTree>
    <p:extLst>
      <p:ext uri="{BB962C8B-B14F-4D97-AF65-F5344CB8AC3E}">
        <p14:creationId xmlns:p14="http://schemas.microsoft.com/office/powerpoint/2010/main" val="666685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Standard course </a:t>
            </a:r>
            <a:r>
              <a:rPr lang="en-US" sz="2800" dirty="0" err="1"/>
              <a:t>vs</a:t>
            </a:r>
            <a:r>
              <a:rPr lang="en-US" sz="2800" dirty="0"/>
              <a:t> </a:t>
            </a:r>
            <a:r>
              <a:rPr lang="en-US" sz="2800" dirty="0" err="1"/>
              <a:t>hypofractionated</a:t>
            </a:r>
            <a:r>
              <a:rPr lang="en-US" sz="2800" dirty="0"/>
              <a:t> protons for prostate cancer</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3363532"/>
              </p:ext>
            </p:extLst>
          </p:nvPr>
        </p:nvGraphicFramePr>
        <p:xfrm>
          <a:off x="228600" y="2227263"/>
          <a:ext cx="8458200" cy="243840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endParaRPr lang="en-US" dirty="0"/>
                    </a:p>
                  </a:txBody>
                  <a:tcPr/>
                </a:tc>
                <a:tc>
                  <a:txBody>
                    <a:bodyPr/>
                    <a:lstStyle/>
                    <a:p>
                      <a:pPr algn="ctr"/>
                      <a:r>
                        <a:rPr lang="en-US" sz="2800" dirty="0" smtClean="0"/>
                        <a:t>Baseline</a:t>
                      </a:r>
                      <a:endParaRPr lang="en-US" sz="2800" dirty="0"/>
                    </a:p>
                  </a:txBody>
                  <a:tcPr/>
                </a:tc>
                <a:tc>
                  <a:txBody>
                    <a:bodyPr/>
                    <a:lstStyle/>
                    <a:p>
                      <a:pPr algn="ctr"/>
                      <a:r>
                        <a:rPr lang="en-US" sz="2800" dirty="0" smtClean="0"/>
                        <a:t>3 mo</a:t>
                      </a:r>
                      <a:endParaRPr lang="en-US" sz="2800" dirty="0"/>
                    </a:p>
                  </a:txBody>
                  <a:tcPr/>
                </a:tc>
                <a:tc>
                  <a:txBody>
                    <a:bodyPr/>
                    <a:lstStyle/>
                    <a:p>
                      <a:pPr algn="ctr"/>
                      <a:r>
                        <a:rPr lang="en-US" sz="2800" dirty="0" smtClean="0"/>
                        <a:t>6 mo</a:t>
                      </a:r>
                      <a:endParaRPr lang="en-US" sz="2800" dirty="0"/>
                    </a:p>
                  </a:txBody>
                  <a:tcPr/>
                </a:tc>
              </a:tr>
              <a:tr h="370840">
                <a:tc gridSpan="4">
                  <a:txBody>
                    <a:bodyPr/>
                    <a:lstStyle/>
                    <a:p>
                      <a:r>
                        <a:rPr lang="en-US" sz="3600" dirty="0" smtClean="0"/>
                        <a:t>EPIC GI</a:t>
                      </a:r>
                      <a:endParaRPr lang="en-US" sz="3600" dirty="0"/>
                    </a:p>
                  </a:txBody>
                  <a:tcPr/>
                </a:tc>
                <a:tc hMerge="1">
                  <a:txBody>
                    <a:bodyPr/>
                    <a:lstStyle/>
                    <a:p>
                      <a:endParaRPr lang="en-US" sz="4800" dirty="0"/>
                    </a:p>
                  </a:txBody>
                  <a:tcPr/>
                </a:tc>
                <a:tc hMerge="1">
                  <a:txBody>
                    <a:bodyPr/>
                    <a:lstStyle/>
                    <a:p>
                      <a:endParaRPr lang="en-US" sz="4800" dirty="0"/>
                    </a:p>
                  </a:txBody>
                  <a:tcPr/>
                </a:tc>
                <a:tc hMerge="1">
                  <a:txBody>
                    <a:bodyPr/>
                    <a:lstStyle/>
                    <a:p>
                      <a:endParaRPr lang="en-US" sz="4800" dirty="0"/>
                    </a:p>
                  </a:txBody>
                  <a:tcPr/>
                </a:tc>
              </a:tr>
              <a:tr h="370840">
                <a:tc>
                  <a:txBody>
                    <a:bodyPr/>
                    <a:lstStyle/>
                    <a:p>
                      <a:pPr algn="ctr"/>
                      <a:r>
                        <a:rPr lang="en-US" sz="3600" dirty="0" smtClean="0"/>
                        <a:t>Arm A</a:t>
                      </a:r>
                      <a:endParaRPr lang="en-US" sz="3600" dirty="0"/>
                    </a:p>
                  </a:txBody>
                  <a:tcPr/>
                </a:tc>
                <a:tc>
                  <a:txBody>
                    <a:bodyPr/>
                    <a:lstStyle/>
                    <a:p>
                      <a:pPr algn="ctr"/>
                      <a:r>
                        <a:rPr lang="en-US" sz="3600" dirty="0" smtClean="0"/>
                        <a:t>98</a:t>
                      </a:r>
                      <a:endParaRPr lang="en-US" sz="3600" dirty="0"/>
                    </a:p>
                  </a:txBody>
                  <a:tcPr/>
                </a:tc>
                <a:tc>
                  <a:txBody>
                    <a:bodyPr/>
                    <a:lstStyle/>
                    <a:p>
                      <a:pPr algn="ctr"/>
                      <a:r>
                        <a:rPr lang="en-US" sz="3600" dirty="0" smtClean="0"/>
                        <a:t>90</a:t>
                      </a:r>
                      <a:endParaRPr lang="en-US" sz="3600" dirty="0"/>
                    </a:p>
                  </a:txBody>
                  <a:tcPr/>
                </a:tc>
                <a:tc>
                  <a:txBody>
                    <a:bodyPr/>
                    <a:lstStyle/>
                    <a:p>
                      <a:pPr algn="ctr"/>
                      <a:r>
                        <a:rPr lang="en-US" sz="3600" dirty="0" smtClean="0"/>
                        <a:t>94</a:t>
                      </a:r>
                      <a:endParaRPr lang="en-US" sz="3600" dirty="0"/>
                    </a:p>
                  </a:txBody>
                  <a:tcPr/>
                </a:tc>
              </a:tr>
              <a:tr h="370840">
                <a:tc>
                  <a:txBody>
                    <a:bodyPr/>
                    <a:lstStyle/>
                    <a:p>
                      <a:pPr algn="ctr"/>
                      <a:r>
                        <a:rPr lang="en-US" sz="3600" dirty="0" smtClean="0"/>
                        <a:t>Arm B</a:t>
                      </a:r>
                      <a:endParaRPr lang="en-US" sz="3600" dirty="0"/>
                    </a:p>
                  </a:txBody>
                  <a:tcPr/>
                </a:tc>
                <a:tc>
                  <a:txBody>
                    <a:bodyPr/>
                    <a:lstStyle/>
                    <a:p>
                      <a:pPr algn="ctr"/>
                      <a:r>
                        <a:rPr lang="en-US" sz="3600" dirty="0" smtClean="0"/>
                        <a:t>94</a:t>
                      </a:r>
                      <a:endParaRPr lang="en-US" sz="3600" dirty="0"/>
                    </a:p>
                  </a:txBody>
                  <a:tcPr/>
                </a:tc>
                <a:tc>
                  <a:txBody>
                    <a:bodyPr/>
                    <a:lstStyle/>
                    <a:p>
                      <a:pPr algn="ctr"/>
                      <a:r>
                        <a:rPr lang="en-US" sz="3600" dirty="0" smtClean="0"/>
                        <a:t>93</a:t>
                      </a:r>
                      <a:endParaRPr lang="en-US" sz="3600" dirty="0"/>
                    </a:p>
                  </a:txBody>
                  <a:tcPr/>
                </a:tc>
                <a:tc>
                  <a:txBody>
                    <a:bodyPr/>
                    <a:lstStyle/>
                    <a:p>
                      <a:pPr algn="ctr"/>
                      <a:r>
                        <a:rPr lang="en-US" sz="3600" dirty="0" smtClean="0"/>
                        <a:t>93</a:t>
                      </a:r>
                      <a:endParaRPr lang="en-US" sz="3600" dirty="0"/>
                    </a:p>
                  </a:txBody>
                  <a:tcPr/>
                </a:tc>
              </a:tr>
            </a:tbl>
          </a:graphicData>
        </a:graphic>
      </p:graphicFrame>
    </p:spTree>
    <p:extLst>
      <p:ext uri="{BB962C8B-B14F-4D97-AF65-F5344CB8AC3E}">
        <p14:creationId xmlns:p14="http://schemas.microsoft.com/office/powerpoint/2010/main" val="407779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Standard course </a:t>
            </a:r>
            <a:r>
              <a:rPr lang="en-US" sz="2800" dirty="0" err="1"/>
              <a:t>vs</a:t>
            </a:r>
            <a:r>
              <a:rPr lang="en-US" sz="2800" dirty="0"/>
              <a:t> </a:t>
            </a:r>
            <a:r>
              <a:rPr lang="en-US" sz="2800" dirty="0" err="1"/>
              <a:t>hypofractionated</a:t>
            </a:r>
            <a:r>
              <a:rPr lang="en-US" sz="2800" dirty="0"/>
              <a:t> protons for prostate cancer</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9436486"/>
              </p:ext>
            </p:extLst>
          </p:nvPr>
        </p:nvGraphicFramePr>
        <p:xfrm>
          <a:off x="228600" y="2227263"/>
          <a:ext cx="8458200" cy="243840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endParaRPr lang="en-US" dirty="0"/>
                    </a:p>
                  </a:txBody>
                  <a:tcPr/>
                </a:tc>
                <a:tc>
                  <a:txBody>
                    <a:bodyPr/>
                    <a:lstStyle/>
                    <a:p>
                      <a:pPr algn="ctr"/>
                      <a:r>
                        <a:rPr lang="en-US" sz="2800" dirty="0" smtClean="0"/>
                        <a:t>Baseline</a:t>
                      </a:r>
                      <a:endParaRPr lang="en-US" sz="2800" dirty="0"/>
                    </a:p>
                  </a:txBody>
                  <a:tcPr/>
                </a:tc>
                <a:tc>
                  <a:txBody>
                    <a:bodyPr/>
                    <a:lstStyle/>
                    <a:p>
                      <a:pPr algn="ctr"/>
                      <a:r>
                        <a:rPr lang="en-US" sz="2800" dirty="0" smtClean="0"/>
                        <a:t>3 mo</a:t>
                      </a:r>
                      <a:endParaRPr lang="en-US" sz="2800" dirty="0"/>
                    </a:p>
                  </a:txBody>
                  <a:tcPr/>
                </a:tc>
                <a:tc>
                  <a:txBody>
                    <a:bodyPr/>
                    <a:lstStyle/>
                    <a:p>
                      <a:pPr algn="ctr"/>
                      <a:r>
                        <a:rPr lang="en-US" sz="2800" dirty="0" smtClean="0"/>
                        <a:t>6 mo</a:t>
                      </a:r>
                      <a:endParaRPr lang="en-US" sz="2800" dirty="0"/>
                    </a:p>
                  </a:txBody>
                  <a:tcPr/>
                </a:tc>
              </a:tr>
              <a:tr h="370840">
                <a:tc gridSpan="4">
                  <a:txBody>
                    <a:bodyPr/>
                    <a:lstStyle/>
                    <a:p>
                      <a:r>
                        <a:rPr lang="en-US" sz="3600" dirty="0" smtClean="0"/>
                        <a:t>EPIC Sexual</a:t>
                      </a:r>
                      <a:endParaRPr lang="en-US" sz="36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3600" dirty="0" smtClean="0"/>
                        <a:t>Arm A</a:t>
                      </a:r>
                      <a:endParaRPr lang="en-US" sz="3600" dirty="0"/>
                    </a:p>
                  </a:txBody>
                  <a:tcPr/>
                </a:tc>
                <a:tc>
                  <a:txBody>
                    <a:bodyPr/>
                    <a:lstStyle/>
                    <a:p>
                      <a:pPr algn="ctr"/>
                      <a:r>
                        <a:rPr lang="en-US" sz="3600" dirty="0" smtClean="0"/>
                        <a:t>67</a:t>
                      </a:r>
                      <a:endParaRPr lang="en-US" sz="3600" dirty="0"/>
                    </a:p>
                  </a:txBody>
                  <a:tcPr/>
                </a:tc>
                <a:tc>
                  <a:txBody>
                    <a:bodyPr/>
                    <a:lstStyle/>
                    <a:p>
                      <a:pPr algn="ctr"/>
                      <a:r>
                        <a:rPr lang="en-US" sz="3600" dirty="0" smtClean="0"/>
                        <a:t>77</a:t>
                      </a:r>
                      <a:endParaRPr lang="en-US" sz="3600" dirty="0"/>
                    </a:p>
                  </a:txBody>
                  <a:tcPr/>
                </a:tc>
                <a:tc>
                  <a:txBody>
                    <a:bodyPr/>
                    <a:lstStyle/>
                    <a:p>
                      <a:pPr algn="ctr"/>
                      <a:r>
                        <a:rPr lang="en-US" sz="3600" dirty="0" smtClean="0"/>
                        <a:t>58</a:t>
                      </a:r>
                      <a:endParaRPr lang="en-US" sz="3600" dirty="0"/>
                    </a:p>
                  </a:txBody>
                  <a:tcPr/>
                </a:tc>
              </a:tr>
              <a:tr h="370840">
                <a:tc>
                  <a:txBody>
                    <a:bodyPr/>
                    <a:lstStyle/>
                    <a:p>
                      <a:pPr algn="ctr"/>
                      <a:r>
                        <a:rPr lang="en-US" sz="3600" dirty="0" smtClean="0"/>
                        <a:t>Arm B</a:t>
                      </a:r>
                      <a:endParaRPr lang="en-US" sz="3600" dirty="0"/>
                    </a:p>
                  </a:txBody>
                  <a:tcPr/>
                </a:tc>
                <a:tc>
                  <a:txBody>
                    <a:bodyPr/>
                    <a:lstStyle/>
                    <a:p>
                      <a:pPr algn="ctr"/>
                      <a:r>
                        <a:rPr lang="en-US" sz="3600" dirty="0" smtClean="0"/>
                        <a:t>52</a:t>
                      </a:r>
                      <a:endParaRPr lang="en-US" sz="3600" dirty="0"/>
                    </a:p>
                  </a:txBody>
                  <a:tcPr/>
                </a:tc>
                <a:tc>
                  <a:txBody>
                    <a:bodyPr/>
                    <a:lstStyle/>
                    <a:p>
                      <a:pPr algn="ctr"/>
                      <a:r>
                        <a:rPr lang="en-US" sz="3600" dirty="0" smtClean="0"/>
                        <a:t>45</a:t>
                      </a:r>
                      <a:endParaRPr lang="en-US" sz="3600" dirty="0"/>
                    </a:p>
                  </a:txBody>
                  <a:tcPr/>
                </a:tc>
                <a:tc>
                  <a:txBody>
                    <a:bodyPr/>
                    <a:lstStyle/>
                    <a:p>
                      <a:pPr algn="ctr"/>
                      <a:r>
                        <a:rPr lang="en-US" sz="3600" dirty="0" smtClean="0"/>
                        <a:t>61</a:t>
                      </a:r>
                      <a:endParaRPr lang="en-US" sz="3600" dirty="0"/>
                    </a:p>
                  </a:txBody>
                  <a:tcPr/>
                </a:tc>
              </a:tr>
            </a:tbl>
          </a:graphicData>
        </a:graphic>
      </p:graphicFrame>
    </p:spTree>
    <p:extLst>
      <p:ext uri="{BB962C8B-B14F-4D97-AF65-F5344CB8AC3E}">
        <p14:creationId xmlns:p14="http://schemas.microsoft.com/office/powerpoint/2010/main" val="98968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Standard course </a:t>
            </a:r>
            <a:r>
              <a:rPr lang="en-US" sz="2800" dirty="0" err="1"/>
              <a:t>vs</a:t>
            </a:r>
            <a:r>
              <a:rPr lang="en-US" sz="2800" dirty="0"/>
              <a:t> </a:t>
            </a:r>
            <a:r>
              <a:rPr lang="en-US" sz="2800" dirty="0" err="1"/>
              <a:t>hypofractionated</a:t>
            </a:r>
            <a:r>
              <a:rPr lang="en-US" sz="2800" dirty="0"/>
              <a:t> protons for prostate cancer</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79432180"/>
              </p:ext>
            </p:extLst>
          </p:nvPr>
        </p:nvGraphicFramePr>
        <p:xfrm>
          <a:off x="228600" y="2227263"/>
          <a:ext cx="8458200" cy="243840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endParaRPr lang="en-US" dirty="0"/>
                    </a:p>
                  </a:txBody>
                  <a:tcPr/>
                </a:tc>
                <a:tc>
                  <a:txBody>
                    <a:bodyPr/>
                    <a:lstStyle/>
                    <a:p>
                      <a:pPr algn="ctr"/>
                      <a:r>
                        <a:rPr lang="en-US" sz="2800" dirty="0" smtClean="0"/>
                        <a:t>Baseline</a:t>
                      </a:r>
                      <a:endParaRPr lang="en-US" sz="2800" dirty="0"/>
                    </a:p>
                  </a:txBody>
                  <a:tcPr/>
                </a:tc>
                <a:tc>
                  <a:txBody>
                    <a:bodyPr/>
                    <a:lstStyle/>
                    <a:p>
                      <a:pPr algn="ctr"/>
                      <a:r>
                        <a:rPr lang="en-US" sz="2800" dirty="0" smtClean="0"/>
                        <a:t>3 mo</a:t>
                      </a:r>
                      <a:endParaRPr lang="en-US" sz="2800" dirty="0"/>
                    </a:p>
                  </a:txBody>
                  <a:tcPr/>
                </a:tc>
                <a:tc>
                  <a:txBody>
                    <a:bodyPr/>
                    <a:lstStyle/>
                    <a:p>
                      <a:pPr algn="ctr"/>
                      <a:r>
                        <a:rPr lang="en-US" sz="2800" dirty="0" smtClean="0"/>
                        <a:t>6 mo</a:t>
                      </a:r>
                      <a:endParaRPr lang="en-US" sz="2800" dirty="0"/>
                    </a:p>
                  </a:txBody>
                  <a:tcPr/>
                </a:tc>
              </a:tr>
              <a:tr h="370840">
                <a:tc gridSpan="4">
                  <a:txBody>
                    <a:bodyPr/>
                    <a:lstStyle/>
                    <a:p>
                      <a:r>
                        <a:rPr lang="en-US" sz="3600" dirty="0" smtClean="0"/>
                        <a:t>EPIC Hormonal</a:t>
                      </a:r>
                      <a:endParaRPr lang="en-US" sz="3600" dirty="0"/>
                    </a:p>
                  </a:txBody>
                  <a:tcPr/>
                </a:tc>
                <a:tc hMerge="1">
                  <a:txBody>
                    <a:bodyPr/>
                    <a:lstStyle/>
                    <a:p>
                      <a:endParaRPr lang="en-US" sz="4800" dirty="0"/>
                    </a:p>
                  </a:txBody>
                  <a:tcPr/>
                </a:tc>
                <a:tc hMerge="1">
                  <a:txBody>
                    <a:bodyPr/>
                    <a:lstStyle/>
                    <a:p>
                      <a:endParaRPr lang="en-US" sz="4800" dirty="0"/>
                    </a:p>
                  </a:txBody>
                  <a:tcPr/>
                </a:tc>
                <a:tc hMerge="1">
                  <a:txBody>
                    <a:bodyPr/>
                    <a:lstStyle/>
                    <a:p>
                      <a:endParaRPr lang="en-US" sz="4800" dirty="0"/>
                    </a:p>
                  </a:txBody>
                  <a:tcPr/>
                </a:tc>
              </a:tr>
              <a:tr h="370840">
                <a:tc>
                  <a:txBody>
                    <a:bodyPr/>
                    <a:lstStyle/>
                    <a:p>
                      <a:pPr algn="ctr"/>
                      <a:r>
                        <a:rPr lang="en-US" sz="3600" dirty="0" smtClean="0"/>
                        <a:t>Arm A</a:t>
                      </a:r>
                      <a:endParaRPr lang="en-US" sz="3600" dirty="0"/>
                    </a:p>
                  </a:txBody>
                  <a:tcPr/>
                </a:tc>
                <a:tc>
                  <a:txBody>
                    <a:bodyPr/>
                    <a:lstStyle/>
                    <a:p>
                      <a:pPr algn="ctr"/>
                      <a:r>
                        <a:rPr lang="en-US" sz="3600" dirty="0" smtClean="0"/>
                        <a:t>99</a:t>
                      </a:r>
                      <a:endParaRPr lang="en-US" sz="3600" dirty="0"/>
                    </a:p>
                  </a:txBody>
                  <a:tcPr/>
                </a:tc>
                <a:tc>
                  <a:txBody>
                    <a:bodyPr/>
                    <a:lstStyle/>
                    <a:p>
                      <a:pPr algn="ctr"/>
                      <a:r>
                        <a:rPr lang="en-US" sz="3600" dirty="0" smtClean="0"/>
                        <a:t>98</a:t>
                      </a:r>
                      <a:endParaRPr lang="en-US" sz="3600" dirty="0"/>
                    </a:p>
                  </a:txBody>
                  <a:tcPr/>
                </a:tc>
                <a:tc>
                  <a:txBody>
                    <a:bodyPr/>
                    <a:lstStyle/>
                    <a:p>
                      <a:pPr algn="ctr"/>
                      <a:r>
                        <a:rPr lang="en-US" sz="3600" dirty="0" smtClean="0"/>
                        <a:t>95</a:t>
                      </a:r>
                      <a:endParaRPr lang="en-US" sz="3600" dirty="0"/>
                    </a:p>
                  </a:txBody>
                  <a:tcPr/>
                </a:tc>
              </a:tr>
              <a:tr h="370840">
                <a:tc>
                  <a:txBody>
                    <a:bodyPr/>
                    <a:lstStyle/>
                    <a:p>
                      <a:pPr algn="ctr"/>
                      <a:r>
                        <a:rPr lang="en-US" sz="3600" dirty="0" smtClean="0"/>
                        <a:t>Arm B</a:t>
                      </a:r>
                      <a:endParaRPr lang="en-US" sz="3600" dirty="0"/>
                    </a:p>
                  </a:txBody>
                  <a:tcPr/>
                </a:tc>
                <a:tc>
                  <a:txBody>
                    <a:bodyPr/>
                    <a:lstStyle/>
                    <a:p>
                      <a:pPr algn="ctr"/>
                      <a:r>
                        <a:rPr lang="en-US" sz="3600" dirty="0" smtClean="0"/>
                        <a:t>93</a:t>
                      </a:r>
                      <a:endParaRPr lang="en-US" sz="3600" dirty="0"/>
                    </a:p>
                  </a:txBody>
                  <a:tcPr/>
                </a:tc>
                <a:tc>
                  <a:txBody>
                    <a:bodyPr/>
                    <a:lstStyle/>
                    <a:p>
                      <a:pPr algn="ctr"/>
                      <a:r>
                        <a:rPr lang="en-US" sz="3600" dirty="0" smtClean="0"/>
                        <a:t>88</a:t>
                      </a:r>
                      <a:endParaRPr lang="en-US" sz="3600" dirty="0"/>
                    </a:p>
                  </a:txBody>
                  <a:tcPr/>
                </a:tc>
                <a:tc>
                  <a:txBody>
                    <a:bodyPr/>
                    <a:lstStyle/>
                    <a:p>
                      <a:pPr algn="ctr"/>
                      <a:r>
                        <a:rPr lang="en-US" sz="3600" dirty="0" smtClean="0"/>
                        <a:t>95</a:t>
                      </a:r>
                      <a:endParaRPr lang="en-US" sz="3600" dirty="0"/>
                    </a:p>
                  </a:txBody>
                  <a:tcPr/>
                </a:tc>
              </a:tr>
            </a:tbl>
          </a:graphicData>
        </a:graphic>
      </p:graphicFrame>
    </p:spTree>
    <p:extLst>
      <p:ext uri="{BB962C8B-B14F-4D97-AF65-F5344CB8AC3E}">
        <p14:creationId xmlns:p14="http://schemas.microsoft.com/office/powerpoint/2010/main" val="93184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Conclusions</a:t>
            </a:r>
            <a:endParaRPr lang="en-US" dirty="0"/>
          </a:p>
        </p:txBody>
      </p:sp>
      <p:sp>
        <p:nvSpPr>
          <p:cNvPr id="3" name="Content Placeholder 2"/>
          <p:cNvSpPr>
            <a:spLocks noGrp="1"/>
          </p:cNvSpPr>
          <p:nvPr>
            <p:ph idx="1"/>
          </p:nvPr>
        </p:nvSpPr>
        <p:spPr>
          <a:xfrm>
            <a:off x="228600" y="1198563"/>
            <a:ext cx="8458200" cy="4525962"/>
          </a:xfrm>
        </p:spPr>
        <p:txBody>
          <a:bodyPr/>
          <a:lstStyle/>
          <a:p>
            <a:endParaRPr lang="en-US" sz="1600" dirty="0"/>
          </a:p>
          <a:p>
            <a:pPr algn="just"/>
            <a:r>
              <a:rPr lang="en-US" sz="1600" dirty="0"/>
              <a:t>Patients have completed the study treatment thus far with no untoward acute toxicity. None of the patients has experienced grade 2 or higher acute GI or GU toxicity</a:t>
            </a:r>
            <a:r>
              <a:rPr lang="en-US" sz="1600" dirty="0" smtClean="0"/>
              <a:t>.</a:t>
            </a:r>
          </a:p>
          <a:p>
            <a:pPr algn="just"/>
            <a:r>
              <a:rPr lang="en-US" sz="1600" dirty="0" smtClean="0"/>
              <a:t>We </a:t>
            </a:r>
            <a:r>
              <a:rPr lang="en-US" sz="1600" dirty="0"/>
              <a:t>continue to accrue patients to the </a:t>
            </a:r>
            <a:r>
              <a:rPr lang="en-US" sz="1600" dirty="0" smtClean="0"/>
              <a:t>study.  Based on the initial results showing no significant difference in acute toxicity, we have modified the randomization to a 2:1 ratio (2 patients randomized to Arm A [5 fractions] for every one patient randomized to Arm B [standard arm – 44 fractions]).  This allows for a smaller number of patients to reach the intended endpoints.  There will be a total </a:t>
            </a:r>
            <a:r>
              <a:rPr lang="en-US" sz="1600" dirty="0"/>
              <a:t>expected accrual of </a:t>
            </a:r>
            <a:r>
              <a:rPr lang="en-US" sz="1600" dirty="0" smtClean="0"/>
              <a:t>197 </a:t>
            </a:r>
            <a:r>
              <a:rPr lang="en-US" sz="1600" dirty="0"/>
              <a:t>patients over the next 2 years.</a:t>
            </a:r>
          </a:p>
        </p:txBody>
      </p:sp>
    </p:spTree>
    <p:extLst>
      <p:ext uri="{BB962C8B-B14F-4D97-AF65-F5344CB8AC3E}">
        <p14:creationId xmlns:p14="http://schemas.microsoft.com/office/powerpoint/2010/main" val="410445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80975" y="373063"/>
            <a:ext cx="8534400" cy="579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304E88"/>
                </a:solidFill>
                <a:effectLst/>
                <a:uLnTx/>
                <a:uFillTx/>
                <a:latin typeface="+mj-lt"/>
                <a:ea typeface="+mj-ea"/>
                <a:cs typeface="+mj-cs"/>
              </a:rPr>
              <a:t> </a:t>
            </a:r>
          </a:p>
        </p:txBody>
      </p:sp>
      <p:pic>
        <p:nvPicPr>
          <p:cNvPr id="54274" name="Picture 2" descr="C:\Users\brandi.selby.CHI\AppData\Local\Microsoft\Windows\Temporary Internet Files\Content.Outlook\C9GRURNO\IMG_0107 (4).jpg"/>
          <p:cNvPicPr>
            <a:picLocks noChangeAspect="1" noChangeArrowheads="1"/>
          </p:cNvPicPr>
          <p:nvPr/>
        </p:nvPicPr>
        <p:blipFill>
          <a:blip r:embed="rId2" cstate="print"/>
          <a:srcRect/>
          <a:stretch>
            <a:fillRect/>
          </a:stretch>
        </p:blipFill>
        <p:spPr bwMode="auto">
          <a:xfrm>
            <a:off x="114300" y="1304925"/>
            <a:ext cx="6115049" cy="4972050"/>
          </a:xfrm>
          <a:prstGeom prst="rect">
            <a:avLst/>
          </a:prstGeom>
          <a:noFill/>
        </p:spPr>
      </p:pic>
      <p:sp>
        <p:nvSpPr>
          <p:cNvPr id="7" name="Rectangle 6"/>
          <p:cNvSpPr/>
          <p:nvPr/>
        </p:nvSpPr>
        <p:spPr>
          <a:xfrm>
            <a:off x="333374" y="219075"/>
            <a:ext cx="8582025" cy="461665"/>
          </a:xfrm>
          <a:prstGeom prst="rect">
            <a:avLst/>
          </a:prstGeom>
        </p:spPr>
        <p:txBody>
          <a:bodyPr wrap="square">
            <a:spAutoFit/>
          </a:bodyPr>
          <a:lstStyle/>
          <a:p>
            <a:r>
              <a:rPr lang="en-US" dirty="0" smtClean="0">
                <a:solidFill>
                  <a:srgbClr val="304E88"/>
                </a:solidFill>
              </a:rPr>
              <a:t>The CDH Proton Center, A Procure Center, Warrenville, IL </a:t>
            </a:r>
            <a:endParaRPr lang="en-US" dirty="0">
              <a:solidFill>
                <a:srgbClr val="304E88"/>
              </a:solidFill>
            </a:endParaRPr>
          </a:p>
        </p:txBody>
      </p:sp>
    </p:spTree>
    <p:extLst>
      <p:ext uri="{BB962C8B-B14F-4D97-AF65-F5344CB8AC3E}">
        <p14:creationId xmlns:p14="http://schemas.microsoft.com/office/powerpoint/2010/main" val="201599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ChangeArrowheads="1"/>
          </p:cNvSpPr>
          <p:nvPr/>
        </p:nvSpPr>
        <p:spPr bwMode="auto">
          <a:xfrm>
            <a:off x="152400" y="334963"/>
            <a:ext cx="8229600" cy="579437"/>
          </a:xfrm>
          <a:prstGeom prst="rect">
            <a:avLst/>
          </a:prstGeom>
          <a:noFill/>
          <a:ln w="9525">
            <a:noFill/>
            <a:miter lim="800000"/>
            <a:headEnd/>
            <a:tailEnd/>
          </a:ln>
        </p:spPr>
        <p:txBody>
          <a:bodyPr anchor="ctr"/>
          <a:lstStyle/>
          <a:p>
            <a:pPr fontAlgn="base">
              <a:spcBef>
                <a:spcPct val="0"/>
              </a:spcBef>
              <a:spcAft>
                <a:spcPct val="0"/>
              </a:spcAft>
            </a:pPr>
            <a:r>
              <a:rPr lang="en-US" sz="2800" b="1" dirty="0" smtClean="0">
                <a:solidFill>
                  <a:srgbClr val="304E88"/>
                </a:solidFill>
              </a:rPr>
              <a:t>Treatment Rooms</a:t>
            </a:r>
            <a:endParaRPr lang="en-US" sz="2800" b="1" dirty="0">
              <a:solidFill>
                <a:srgbClr val="304E88"/>
              </a:solidFill>
            </a:endParaRPr>
          </a:p>
        </p:txBody>
      </p:sp>
      <p:pic>
        <p:nvPicPr>
          <p:cNvPr id="1027" name="Picture 3"/>
          <p:cNvPicPr>
            <a:picLocks noChangeAspect="1" noChangeArrowheads="1"/>
          </p:cNvPicPr>
          <p:nvPr/>
        </p:nvPicPr>
        <p:blipFill>
          <a:blip r:embed="rId3" cstate="print"/>
          <a:srcRect/>
          <a:stretch>
            <a:fillRect/>
          </a:stretch>
        </p:blipFill>
        <p:spPr bwMode="auto">
          <a:xfrm>
            <a:off x="1228725" y="1235869"/>
            <a:ext cx="6353175" cy="4764881"/>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2644125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a:spLocks/>
          </p:cNvSpPr>
          <p:nvPr/>
        </p:nvSpPr>
        <p:spPr bwMode="auto">
          <a:xfrm>
            <a:off x="587149" y="4476773"/>
            <a:ext cx="7834312" cy="1104878"/>
          </a:xfrm>
          <a:prstGeom prst="rect">
            <a:avLst/>
          </a:prstGeom>
          <a:noFill/>
          <a:ln w="9525">
            <a:noFill/>
            <a:miter lim="800000"/>
            <a:headEnd/>
            <a:tailEnd/>
          </a:ln>
        </p:spPr>
        <p:txBody>
          <a:bodyPr/>
          <a:lstStyle/>
          <a:p>
            <a:pPr algn="just" eaLnBrk="0" hangingPunct="0">
              <a:spcBef>
                <a:spcPct val="50000"/>
              </a:spcBef>
              <a:spcAft>
                <a:spcPct val="50000"/>
              </a:spcAft>
            </a:pPr>
            <a:r>
              <a:rPr lang="en-US" sz="1000" dirty="0" err="1" smtClean="0"/>
              <a:t>ProCure</a:t>
            </a:r>
            <a:r>
              <a:rPr lang="en-US" sz="1000" dirty="0" smtClean="0"/>
              <a:t> Treatment Centers, Inc. content is provided for informational and educational purposes only, and is not intended as medical advice, nor is it intended to create any physician-patient or clinical relationship. Please remember that this information should not substitute for a visit or a consultation with a healthcare provider. The views or opinions expressed in the resources provided do not necessarily reflect those of </a:t>
            </a:r>
            <a:r>
              <a:rPr lang="en-US" sz="1000" dirty="0" err="1" smtClean="0"/>
              <a:t>ProCure</a:t>
            </a:r>
            <a:r>
              <a:rPr lang="en-US" sz="1000" dirty="0" smtClean="0"/>
              <a:t> Treatment Centers, Inc.</a:t>
            </a:r>
            <a:endParaRPr lang="en-US" sz="1000" b="0" dirty="0">
              <a:solidFill>
                <a:schemeClr val="tx1"/>
              </a:solidFill>
            </a:endParaRPr>
          </a:p>
        </p:txBody>
      </p:sp>
      <p:sp>
        <p:nvSpPr>
          <p:cNvPr id="17" name="Rectangle 3"/>
          <p:cNvSpPr>
            <a:spLocks noChangeArrowheads="1"/>
          </p:cNvSpPr>
          <p:nvPr/>
        </p:nvSpPr>
        <p:spPr bwMode="auto">
          <a:xfrm>
            <a:off x="3404067" y="417289"/>
            <a:ext cx="2215684" cy="754745"/>
          </a:xfrm>
          <a:prstGeom prst="rect">
            <a:avLst/>
          </a:prstGeom>
          <a:noFill/>
          <a:ln w="9525">
            <a:noFill/>
            <a:miter lim="800000"/>
            <a:headEnd/>
            <a:tailEnd/>
          </a:ln>
        </p:spPr>
        <p:txBody>
          <a:bodyPr anchor="ctr"/>
          <a:lstStyle/>
          <a:p>
            <a:endParaRPr lang="en-US" sz="9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Hypofractionated</a:t>
            </a:r>
            <a:r>
              <a:rPr lang="en-US" sz="2400" dirty="0"/>
              <a:t> Vs. Standard Fractionation Proton Therapy For Prostate Cancer: PCG GU002-10</a:t>
            </a:r>
          </a:p>
        </p:txBody>
      </p:sp>
      <p:sp>
        <p:nvSpPr>
          <p:cNvPr id="4" name="Rectangle 3"/>
          <p:cNvSpPr/>
          <p:nvPr/>
        </p:nvSpPr>
        <p:spPr>
          <a:xfrm>
            <a:off x="571500" y="1630988"/>
            <a:ext cx="8039099" cy="2544286"/>
          </a:xfrm>
          <a:prstGeom prst="rect">
            <a:avLst/>
          </a:prstGeom>
        </p:spPr>
        <p:txBody>
          <a:bodyPr wrap="square">
            <a:spAutoFit/>
          </a:bodyPr>
          <a:lstStyle/>
          <a:p>
            <a:r>
              <a:rPr lang="en-US" dirty="0" smtClean="0"/>
              <a:t>Carlos </a:t>
            </a:r>
            <a:r>
              <a:rPr lang="en-US" dirty="0"/>
              <a:t>Vargas</a:t>
            </a:r>
            <a:r>
              <a:rPr lang="en-US" baseline="30000" dirty="0"/>
              <a:t>1</a:t>
            </a:r>
            <a:r>
              <a:rPr lang="en-US" dirty="0"/>
              <a:t>,  William Hartsell</a:t>
            </a:r>
            <a:r>
              <a:rPr lang="en-US" baseline="30000" dirty="0"/>
              <a:t>2</a:t>
            </a:r>
            <a:r>
              <a:rPr lang="en-US" dirty="0"/>
              <a:t>,  Kimberly Hahn</a:t>
            </a:r>
            <a:r>
              <a:rPr lang="en-US" baseline="30000" dirty="0"/>
              <a:t>3</a:t>
            </a:r>
            <a:r>
              <a:rPr lang="en-US" dirty="0"/>
              <a:t>,  Doug Smidebush</a:t>
            </a:r>
            <a:r>
              <a:rPr lang="en-US" baseline="30000" dirty="0"/>
              <a:t>3</a:t>
            </a:r>
            <a:r>
              <a:rPr lang="en-US" dirty="0"/>
              <a:t>,  John Han-</a:t>
            </a:r>
            <a:r>
              <a:rPr lang="en-US" dirty="0" err="1"/>
              <a:t>Chih</a:t>
            </a:r>
            <a:r>
              <a:rPr lang="en-US" dirty="0"/>
              <a:t> Chang</a:t>
            </a:r>
            <a:r>
              <a:rPr lang="en-US" baseline="30000" dirty="0"/>
              <a:t>2</a:t>
            </a:r>
            <a:r>
              <a:rPr lang="en-US" dirty="0"/>
              <a:t>,  Lori Abruscato</a:t>
            </a:r>
            <a:r>
              <a:rPr lang="en-US" baseline="30000" dirty="0"/>
              <a:t>2</a:t>
            </a:r>
            <a:r>
              <a:rPr lang="en-US" dirty="0"/>
              <a:t>,  Angela Piper</a:t>
            </a:r>
            <a:r>
              <a:rPr lang="en-US" baseline="30000" dirty="0"/>
              <a:t>3</a:t>
            </a:r>
            <a:r>
              <a:rPr lang="en-US" dirty="0"/>
              <a:t>,  Sameer Keole</a:t>
            </a:r>
            <a:r>
              <a:rPr lang="en-US" baseline="30000" dirty="0"/>
              <a:t>4</a:t>
            </a:r>
            <a:r>
              <a:rPr lang="en-US" sz="4800" dirty="0"/>
              <a:t/>
            </a:r>
            <a:br>
              <a:rPr lang="en-US" sz="4800" dirty="0"/>
            </a:br>
            <a:r>
              <a:rPr lang="en-US" sz="1100" baseline="30000" dirty="0"/>
              <a:t/>
            </a:r>
            <a:br>
              <a:rPr lang="en-US" sz="1100" baseline="30000" dirty="0"/>
            </a:br>
            <a:r>
              <a:rPr lang="en-US" sz="1400" i="1" baseline="30000" dirty="0"/>
              <a:t>1</a:t>
            </a:r>
            <a:r>
              <a:rPr lang="en-US" sz="1400" i="1" dirty="0"/>
              <a:t>Florida Radiation Oncology Group, Jacksonville, FL, USA</a:t>
            </a:r>
            <a:br>
              <a:rPr lang="en-US" sz="1400" i="1" dirty="0"/>
            </a:br>
            <a:r>
              <a:rPr lang="en-US" sz="1400" i="1" baseline="30000" dirty="0"/>
              <a:t>2</a:t>
            </a:r>
            <a:r>
              <a:rPr lang="en-US" sz="1400" i="1" dirty="0"/>
              <a:t>CDH Proton Center - A </a:t>
            </a:r>
            <a:r>
              <a:rPr lang="en-US" sz="1400" i="1" dirty="0" err="1"/>
              <a:t>ProCure</a:t>
            </a:r>
            <a:r>
              <a:rPr lang="en-US" sz="1400" i="1" dirty="0"/>
              <a:t> Center, Warrenville, IL, USA </a:t>
            </a:r>
            <a:br>
              <a:rPr lang="en-US" sz="1400" i="1" dirty="0"/>
            </a:br>
            <a:r>
              <a:rPr lang="en-US" sz="1400" i="1" baseline="30000" dirty="0"/>
              <a:t>3</a:t>
            </a:r>
            <a:r>
              <a:rPr lang="en-US" sz="1400" i="1" dirty="0"/>
              <a:t>Proton Collaborative Group, Bloomington, IN, USA </a:t>
            </a:r>
            <a:br>
              <a:rPr lang="en-US" sz="1400" i="1" dirty="0"/>
            </a:br>
            <a:r>
              <a:rPr lang="en-US" sz="1400" i="1" baseline="30000" dirty="0"/>
              <a:t>4</a:t>
            </a:r>
            <a:r>
              <a:rPr lang="en-US" sz="1400" i="1" dirty="0"/>
              <a:t>ProCure Proton Therapy Center, Oklahoma City, OK, USA </a:t>
            </a:r>
            <a:endParaRPr lang="en-US" dirty="0"/>
          </a:p>
        </p:txBody>
      </p:sp>
      <p:pic>
        <p:nvPicPr>
          <p:cNvPr id="5" name="Picture 4" descr="image001.png"/>
          <p:cNvPicPr>
            <a:picLocks noChangeAspect="1"/>
          </p:cNvPicPr>
          <p:nvPr/>
        </p:nvPicPr>
        <p:blipFill>
          <a:blip r:embed="rId2" cstate="print"/>
          <a:stretch>
            <a:fillRect/>
          </a:stretch>
        </p:blipFill>
        <p:spPr>
          <a:xfrm>
            <a:off x="444764" y="4934926"/>
            <a:ext cx="1679312" cy="733220"/>
          </a:xfrm>
          <a:prstGeom prst="rect">
            <a:avLst/>
          </a:prstGeom>
        </p:spPr>
      </p:pic>
    </p:spTree>
    <p:extLst>
      <p:ext uri="{BB962C8B-B14F-4D97-AF65-F5344CB8AC3E}">
        <p14:creationId xmlns:p14="http://schemas.microsoft.com/office/powerpoint/2010/main" val="345626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a:spLocks noChangeArrowheads="1"/>
          </p:cNvSpPr>
          <p:nvPr/>
        </p:nvSpPr>
        <p:spPr bwMode="auto">
          <a:xfrm>
            <a:off x="5657988" y="3508310"/>
            <a:ext cx="3150110" cy="2285999"/>
          </a:xfrm>
          <a:prstGeom prst="rect">
            <a:avLst/>
          </a:prstGeom>
          <a:gradFill rotWithShape="1">
            <a:gsLst>
              <a:gs pos="0">
                <a:srgbClr val="00B050"/>
              </a:gs>
              <a:gs pos="50000">
                <a:srgbClr val="FFCC99">
                  <a:alpha val="23000"/>
                </a:srgbClr>
              </a:gs>
              <a:gs pos="100000">
                <a:srgbClr val="5FCA5A"/>
              </a:gs>
            </a:gsLst>
            <a:lin ang="0" scaled="1"/>
          </a:gradFill>
          <a:ln w="9525">
            <a:noFill/>
            <a:miter lim="800000"/>
            <a:headEnd/>
            <a:tailEnd/>
          </a:ln>
          <a:effectLst/>
        </p:spPr>
        <p:txBody>
          <a:bodyPr wrap="none" anchor="ctr"/>
          <a:lstStyle/>
          <a:p>
            <a:pPr>
              <a:defRPr/>
            </a:pPr>
            <a:endParaRPr lang="en-US"/>
          </a:p>
        </p:txBody>
      </p:sp>
      <p:sp>
        <p:nvSpPr>
          <p:cNvPr id="51" name="Rectangle 2"/>
          <p:cNvSpPr>
            <a:spLocks noChangeArrowheads="1"/>
          </p:cNvSpPr>
          <p:nvPr/>
        </p:nvSpPr>
        <p:spPr bwMode="auto">
          <a:xfrm>
            <a:off x="1263269" y="3501379"/>
            <a:ext cx="3532666" cy="2305556"/>
          </a:xfrm>
          <a:prstGeom prst="rect">
            <a:avLst/>
          </a:prstGeom>
          <a:gradFill rotWithShape="1">
            <a:gsLst>
              <a:gs pos="0">
                <a:srgbClr val="00B050"/>
              </a:gs>
              <a:gs pos="50000">
                <a:srgbClr val="FFCC99">
                  <a:alpha val="23000"/>
                </a:srgbClr>
              </a:gs>
              <a:gs pos="100000">
                <a:srgbClr val="5FCA5A"/>
              </a:gs>
            </a:gsLst>
            <a:lin ang="0" scaled="1"/>
          </a:gradFill>
          <a:ln w="9525">
            <a:noFill/>
            <a:miter lim="800000"/>
            <a:headEnd/>
            <a:tailEnd/>
          </a:ln>
          <a:effectLst/>
        </p:spPr>
        <p:txBody>
          <a:bodyPr wrap="none" anchor="ctr"/>
          <a:lstStyle/>
          <a:p>
            <a:pPr>
              <a:defRPr/>
            </a:pPr>
            <a:endParaRPr lang="en-US"/>
          </a:p>
        </p:txBody>
      </p:sp>
      <p:sp>
        <p:nvSpPr>
          <p:cNvPr id="126978" name="Rectangle 2"/>
          <p:cNvSpPr>
            <a:spLocks noChangeArrowheads="1"/>
          </p:cNvSpPr>
          <p:nvPr/>
        </p:nvSpPr>
        <p:spPr bwMode="auto">
          <a:xfrm>
            <a:off x="4787131" y="3488938"/>
            <a:ext cx="871538" cy="2305556"/>
          </a:xfrm>
          <a:prstGeom prst="rect">
            <a:avLst/>
          </a:prstGeom>
          <a:gradFill rotWithShape="1">
            <a:gsLst>
              <a:gs pos="0">
                <a:srgbClr val="FF0000"/>
              </a:gs>
              <a:gs pos="50000">
                <a:srgbClr val="FFCC99">
                  <a:alpha val="23000"/>
                </a:srgbClr>
              </a:gs>
              <a:gs pos="100000">
                <a:srgbClr val="C00000"/>
              </a:gs>
            </a:gsLst>
            <a:lin ang="0" scaled="1"/>
          </a:gradFill>
          <a:ln w="9525">
            <a:noFill/>
            <a:miter lim="800000"/>
            <a:headEnd/>
            <a:tailEnd/>
          </a:ln>
          <a:effectLst/>
        </p:spPr>
        <p:txBody>
          <a:bodyPr wrap="none" anchor="ctr"/>
          <a:lstStyle/>
          <a:p>
            <a:pPr>
              <a:defRPr/>
            </a:pPr>
            <a:endParaRPr lang="en-US"/>
          </a:p>
        </p:txBody>
      </p:sp>
      <p:sp>
        <p:nvSpPr>
          <p:cNvPr id="19462" name="Rectangle 3"/>
          <p:cNvSpPr>
            <a:spLocks noChangeArrowheads="1"/>
          </p:cNvSpPr>
          <p:nvPr/>
        </p:nvSpPr>
        <p:spPr bwMode="auto">
          <a:xfrm>
            <a:off x="1226369" y="5981062"/>
            <a:ext cx="84137"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0</a:t>
            </a:r>
          </a:p>
        </p:txBody>
      </p:sp>
      <p:sp>
        <p:nvSpPr>
          <p:cNvPr id="19463" name="Rectangle 4"/>
          <p:cNvSpPr>
            <a:spLocks noChangeArrowheads="1"/>
          </p:cNvSpPr>
          <p:nvPr/>
        </p:nvSpPr>
        <p:spPr bwMode="auto">
          <a:xfrm>
            <a:off x="2147119" y="5981062"/>
            <a:ext cx="84137"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5</a:t>
            </a:r>
          </a:p>
        </p:txBody>
      </p:sp>
      <p:sp>
        <p:nvSpPr>
          <p:cNvPr id="19464" name="Rectangle 5"/>
          <p:cNvSpPr>
            <a:spLocks noChangeArrowheads="1"/>
          </p:cNvSpPr>
          <p:nvPr/>
        </p:nvSpPr>
        <p:spPr bwMode="auto">
          <a:xfrm>
            <a:off x="3001194" y="5981062"/>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10</a:t>
            </a:r>
          </a:p>
        </p:txBody>
      </p:sp>
      <p:sp>
        <p:nvSpPr>
          <p:cNvPr id="19465" name="Rectangle 6"/>
          <p:cNvSpPr>
            <a:spLocks noChangeArrowheads="1"/>
          </p:cNvSpPr>
          <p:nvPr/>
        </p:nvSpPr>
        <p:spPr bwMode="auto">
          <a:xfrm>
            <a:off x="3926706" y="5981062"/>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15</a:t>
            </a:r>
          </a:p>
        </p:txBody>
      </p:sp>
      <p:sp>
        <p:nvSpPr>
          <p:cNvPr id="19466" name="Rectangle 7"/>
          <p:cNvSpPr>
            <a:spLocks noChangeArrowheads="1"/>
          </p:cNvSpPr>
          <p:nvPr/>
        </p:nvSpPr>
        <p:spPr bwMode="auto">
          <a:xfrm>
            <a:off x="4850631" y="5981062"/>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20</a:t>
            </a:r>
          </a:p>
        </p:txBody>
      </p:sp>
      <p:sp>
        <p:nvSpPr>
          <p:cNvPr id="19467" name="Rectangle 8"/>
          <p:cNvSpPr>
            <a:spLocks noChangeArrowheads="1"/>
          </p:cNvSpPr>
          <p:nvPr/>
        </p:nvSpPr>
        <p:spPr bwMode="auto">
          <a:xfrm>
            <a:off x="5776144" y="5981062"/>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25</a:t>
            </a:r>
          </a:p>
        </p:txBody>
      </p:sp>
      <p:sp>
        <p:nvSpPr>
          <p:cNvPr id="19468" name="Rectangle 9"/>
          <p:cNvSpPr>
            <a:spLocks noChangeArrowheads="1"/>
          </p:cNvSpPr>
          <p:nvPr/>
        </p:nvSpPr>
        <p:spPr bwMode="auto">
          <a:xfrm>
            <a:off x="6700069" y="5981062"/>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30</a:t>
            </a:r>
          </a:p>
        </p:txBody>
      </p:sp>
      <p:sp>
        <p:nvSpPr>
          <p:cNvPr id="19469" name="Rectangle 10"/>
          <p:cNvSpPr>
            <a:spLocks noChangeArrowheads="1"/>
          </p:cNvSpPr>
          <p:nvPr/>
        </p:nvSpPr>
        <p:spPr bwMode="auto">
          <a:xfrm>
            <a:off x="1019994" y="5751010"/>
            <a:ext cx="84137"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0</a:t>
            </a:r>
          </a:p>
        </p:txBody>
      </p:sp>
      <p:sp>
        <p:nvSpPr>
          <p:cNvPr id="19470" name="Rectangle 11"/>
          <p:cNvSpPr>
            <a:spLocks noChangeArrowheads="1"/>
          </p:cNvSpPr>
          <p:nvPr/>
        </p:nvSpPr>
        <p:spPr bwMode="auto">
          <a:xfrm>
            <a:off x="883469" y="5139823"/>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20</a:t>
            </a:r>
          </a:p>
        </p:txBody>
      </p:sp>
      <p:sp>
        <p:nvSpPr>
          <p:cNvPr id="19471" name="Rectangle 12"/>
          <p:cNvSpPr>
            <a:spLocks noChangeArrowheads="1"/>
          </p:cNvSpPr>
          <p:nvPr/>
        </p:nvSpPr>
        <p:spPr bwMode="auto">
          <a:xfrm>
            <a:off x="883469" y="4528635"/>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40</a:t>
            </a:r>
          </a:p>
        </p:txBody>
      </p:sp>
      <p:sp>
        <p:nvSpPr>
          <p:cNvPr id="19472" name="Rectangle 13"/>
          <p:cNvSpPr>
            <a:spLocks noChangeArrowheads="1"/>
          </p:cNvSpPr>
          <p:nvPr/>
        </p:nvSpPr>
        <p:spPr bwMode="auto">
          <a:xfrm>
            <a:off x="883469" y="3915860"/>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60</a:t>
            </a:r>
          </a:p>
        </p:txBody>
      </p:sp>
      <p:sp>
        <p:nvSpPr>
          <p:cNvPr id="19473" name="Rectangle 14"/>
          <p:cNvSpPr>
            <a:spLocks noChangeArrowheads="1"/>
          </p:cNvSpPr>
          <p:nvPr/>
        </p:nvSpPr>
        <p:spPr bwMode="auto">
          <a:xfrm>
            <a:off x="883469" y="3306260"/>
            <a:ext cx="168275"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80</a:t>
            </a:r>
          </a:p>
        </p:txBody>
      </p:sp>
      <p:sp>
        <p:nvSpPr>
          <p:cNvPr id="19474" name="Rectangle 15"/>
          <p:cNvSpPr>
            <a:spLocks noChangeArrowheads="1"/>
          </p:cNvSpPr>
          <p:nvPr/>
        </p:nvSpPr>
        <p:spPr bwMode="auto">
          <a:xfrm>
            <a:off x="786631" y="2696660"/>
            <a:ext cx="252413" cy="184666"/>
          </a:xfrm>
          <a:prstGeom prst="rect">
            <a:avLst/>
          </a:prstGeom>
          <a:noFill/>
          <a:ln w="9525">
            <a:noFill/>
            <a:miter lim="800000"/>
            <a:headEnd/>
            <a:tailEnd/>
          </a:ln>
        </p:spPr>
        <p:txBody>
          <a:bodyPr wrap="square" lIns="0" tIns="0" rIns="0" bIns="0">
            <a:spAutoFit/>
          </a:bodyPr>
          <a:lstStyle/>
          <a:p>
            <a:r>
              <a:rPr lang="en-US" sz="1200" b="0">
                <a:latin typeface="Century Gothic" pitchFamily="34" charset="0"/>
                <a:ea typeface="ＭＳ Ｐゴシック"/>
                <a:cs typeface="ＭＳ Ｐゴシック"/>
              </a:rPr>
              <a:t>100</a:t>
            </a:r>
          </a:p>
        </p:txBody>
      </p:sp>
      <p:sp>
        <p:nvSpPr>
          <p:cNvPr id="19475" name="Rectangle 16"/>
          <p:cNvSpPr>
            <a:spLocks noChangeArrowheads="1"/>
          </p:cNvSpPr>
          <p:nvPr/>
        </p:nvSpPr>
        <p:spPr bwMode="auto">
          <a:xfrm>
            <a:off x="3104835" y="6133044"/>
            <a:ext cx="2032000" cy="246221"/>
          </a:xfrm>
          <a:prstGeom prst="rect">
            <a:avLst/>
          </a:prstGeom>
          <a:noFill/>
          <a:ln w="9525">
            <a:noFill/>
            <a:miter lim="800000"/>
            <a:headEnd/>
            <a:tailEnd/>
          </a:ln>
        </p:spPr>
        <p:txBody>
          <a:bodyPr wrap="square" lIns="0" tIns="0" rIns="0" bIns="0">
            <a:spAutoFit/>
          </a:bodyPr>
          <a:lstStyle/>
          <a:p>
            <a:r>
              <a:rPr lang="en-US" sz="1600" dirty="0">
                <a:latin typeface="Century Gothic" pitchFamily="34" charset="0"/>
                <a:ea typeface="ＭＳ Ｐゴシック"/>
                <a:cs typeface="ＭＳ Ｐゴシック"/>
              </a:rPr>
              <a:t>Depth in Tissue  (cm)</a:t>
            </a:r>
            <a:endParaRPr lang="en-US" sz="1600" b="0" dirty="0">
              <a:latin typeface="Century Gothic" pitchFamily="34" charset="0"/>
              <a:ea typeface="ＭＳ Ｐゴシック"/>
              <a:cs typeface="ＭＳ Ｐゴシック"/>
            </a:endParaRPr>
          </a:p>
        </p:txBody>
      </p:sp>
      <p:sp>
        <p:nvSpPr>
          <p:cNvPr id="19476" name="Rectangle 17"/>
          <p:cNvSpPr>
            <a:spLocks noChangeArrowheads="1"/>
          </p:cNvSpPr>
          <p:nvPr/>
        </p:nvSpPr>
        <p:spPr bwMode="auto">
          <a:xfrm rot="-5400000">
            <a:off x="-268479" y="3724095"/>
            <a:ext cx="1735572" cy="246221"/>
          </a:xfrm>
          <a:prstGeom prst="rect">
            <a:avLst/>
          </a:prstGeom>
          <a:noFill/>
          <a:ln w="9525">
            <a:noFill/>
            <a:miter lim="800000"/>
            <a:headEnd/>
            <a:tailEnd/>
          </a:ln>
        </p:spPr>
        <p:txBody>
          <a:bodyPr wrap="square" lIns="0" tIns="0" rIns="0" bIns="0">
            <a:spAutoFit/>
          </a:bodyPr>
          <a:lstStyle/>
          <a:p>
            <a:r>
              <a:rPr lang="en-US" sz="1600" dirty="0">
                <a:latin typeface="Century Gothic" pitchFamily="34" charset="0"/>
                <a:ea typeface="ＭＳ Ｐゴシック"/>
                <a:cs typeface="ＭＳ Ｐゴシック"/>
              </a:rPr>
              <a:t>Relative Dose</a:t>
            </a:r>
            <a:endParaRPr lang="en-US" sz="1600" b="0" dirty="0">
              <a:latin typeface="Century Gothic" pitchFamily="34" charset="0"/>
              <a:ea typeface="ＭＳ Ｐゴシック"/>
              <a:cs typeface="ＭＳ Ｐゴシック"/>
            </a:endParaRPr>
          </a:p>
        </p:txBody>
      </p:sp>
      <p:sp>
        <p:nvSpPr>
          <p:cNvPr id="19477" name="Line 18"/>
          <p:cNvSpPr>
            <a:spLocks noChangeShapeType="1"/>
          </p:cNvSpPr>
          <p:nvPr/>
        </p:nvSpPr>
        <p:spPr bwMode="auto">
          <a:xfrm flipV="1">
            <a:off x="2170931" y="5739402"/>
            <a:ext cx="1588" cy="59853"/>
          </a:xfrm>
          <a:prstGeom prst="line">
            <a:avLst/>
          </a:prstGeom>
          <a:noFill/>
          <a:ln w="28575">
            <a:solidFill>
              <a:schemeClr val="bg2"/>
            </a:solidFill>
            <a:round/>
            <a:headEnd/>
            <a:tailEnd/>
          </a:ln>
        </p:spPr>
        <p:txBody>
          <a:bodyPr/>
          <a:lstStyle/>
          <a:p>
            <a:endParaRPr lang="en-US"/>
          </a:p>
        </p:txBody>
      </p:sp>
      <p:sp>
        <p:nvSpPr>
          <p:cNvPr id="19478" name="Line 19"/>
          <p:cNvSpPr>
            <a:spLocks noChangeShapeType="1"/>
          </p:cNvSpPr>
          <p:nvPr/>
        </p:nvSpPr>
        <p:spPr bwMode="auto">
          <a:xfrm flipV="1">
            <a:off x="3096444" y="5739402"/>
            <a:ext cx="1587" cy="59853"/>
          </a:xfrm>
          <a:prstGeom prst="line">
            <a:avLst/>
          </a:prstGeom>
          <a:noFill/>
          <a:ln w="28575">
            <a:solidFill>
              <a:schemeClr val="bg2"/>
            </a:solidFill>
            <a:round/>
            <a:headEnd/>
            <a:tailEnd/>
          </a:ln>
        </p:spPr>
        <p:txBody>
          <a:bodyPr/>
          <a:lstStyle/>
          <a:p>
            <a:endParaRPr lang="en-US"/>
          </a:p>
        </p:txBody>
      </p:sp>
      <p:sp>
        <p:nvSpPr>
          <p:cNvPr id="19479" name="Line 20"/>
          <p:cNvSpPr>
            <a:spLocks noChangeShapeType="1"/>
          </p:cNvSpPr>
          <p:nvPr/>
        </p:nvSpPr>
        <p:spPr bwMode="auto">
          <a:xfrm flipV="1">
            <a:off x="4020369" y="5739402"/>
            <a:ext cx="1587" cy="59853"/>
          </a:xfrm>
          <a:prstGeom prst="line">
            <a:avLst/>
          </a:prstGeom>
          <a:noFill/>
          <a:ln w="28575">
            <a:solidFill>
              <a:schemeClr val="bg2"/>
            </a:solidFill>
            <a:round/>
            <a:headEnd/>
            <a:tailEnd/>
          </a:ln>
        </p:spPr>
        <p:txBody>
          <a:bodyPr/>
          <a:lstStyle/>
          <a:p>
            <a:endParaRPr lang="en-US"/>
          </a:p>
        </p:txBody>
      </p:sp>
      <p:sp>
        <p:nvSpPr>
          <p:cNvPr id="19480" name="Line 21"/>
          <p:cNvSpPr>
            <a:spLocks noChangeShapeType="1"/>
          </p:cNvSpPr>
          <p:nvPr/>
        </p:nvSpPr>
        <p:spPr bwMode="auto">
          <a:xfrm flipV="1">
            <a:off x="4945881" y="5739402"/>
            <a:ext cx="1588" cy="59853"/>
          </a:xfrm>
          <a:prstGeom prst="line">
            <a:avLst/>
          </a:prstGeom>
          <a:noFill/>
          <a:ln w="28575">
            <a:solidFill>
              <a:schemeClr val="bg2"/>
            </a:solidFill>
            <a:round/>
            <a:headEnd/>
            <a:tailEnd/>
          </a:ln>
        </p:spPr>
        <p:txBody>
          <a:bodyPr/>
          <a:lstStyle/>
          <a:p>
            <a:endParaRPr lang="en-US"/>
          </a:p>
        </p:txBody>
      </p:sp>
      <p:sp>
        <p:nvSpPr>
          <p:cNvPr id="19481" name="Line 22"/>
          <p:cNvSpPr>
            <a:spLocks noChangeShapeType="1"/>
          </p:cNvSpPr>
          <p:nvPr/>
        </p:nvSpPr>
        <p:spPr bwMode="auto">
          <a:xfrm flipV="1">
            <a:off x="5869806" y="5739402"/>
            <a:ext cx="1588" cy="59853"/>
          </a:xfrm>
          <a:prstGeom prst="line">
            <a:avLst/>
          </a:prstGeom>
          <a:noFill/>
          <a:ln w="28575">
            <a:solidFill>
              <a:schemeClr val="bg2"/>
            </a:solidFill>
            <a:round/>
            <a:headEnd/>
            <a:tailEnd/>
          </a:ln>
        </p:spPr>
        <p:txBody>
          <a:bodyPr/>
          <a:lstStyle/>
          <a:p>
            <a:endParaRPr lang="en-US"/>
          </a:p>
        </p:txBody>
      </p:sp>
      <p:sp>
        <p:nvSpPr>
          <p:cNvPr id="19482" name="Line 23"/>
          <p:cNvSpPr>
            <a:spLocks noChangeShapeType="1"/>
          </p:cNvSpPr>
          <p:nvPr/>
        </p:nvSpPr>
        <p:spPr bwMode="auto">
          <a:xfrm flipV="1">
            <a:off x="6793731" y="5739402"/>
            <a:ext cx="1588" cy="59853"/>
          </a:xfrm>
          <a:prstGeom prst="line">
            <a:avLst/>
          </a:prstGeom>
          <a:noFill/>
          <a:ln w="28575">
            <a:solidFill>
              <a:schemeClr val="bg2"/>
            </a:solidFill>
            <a:round/>
            <a:headEnd/>
            <a:tailEnd/>
          </a:ln>
        </p:spPr>
        <p:txBody>
          <a:bodyPr/>
          <a:lstStyle/>
          <a:p>
            <a:endParaRPr lang="en-US"/>
          </a:p>
        </p:txBody>
      </p:sp>
      <p:sp>
        <p:nvSpPr>
          <p:cNvPr id="19483" name="Line 24"/>
          <p:cNvSpPr>
            <a:spLocks noChangeShapeType="1"/>
          </p:cNvSpPr>
          <p:nvPr/>
        </p:nvSpPr>
        <p:spPr bwMode="auto">
          <a:xfrm>
            <a:off x="1247006" y="5494847"/>
            <a:ext cx="46038" cy="1197"/>
          </a:xfrm>
          <a:prstGeom prst="line">
            <a:avLst/>
          </a:prstGeom>
          <a:noFill/>
          <a:ln w="28575">
            <a:solidFill>
              <a:schemeClr val="bg2"/>
            </a:solidFill>
            <a:round/>
            <a:headEnd/>
            <a:tailEnd/>
          </a:ln>
        </p:spPr>
        <p:txBody>
          <a:bodyPr/>
          <a:lstStyle/>
          <a:p>
            <a:endParaRPr lang="en-US"/>
          </a:p>
        </p:txBody>
      </p:sp>
      <p:sp>
        <p:nvSpPr>
          <p:cNvPr id="19484" name="Line 25"/>
          <p:cNvSpPr>
            <a:spLocks noChangeShapeType="1"/>
          </p:cNvSpPr>
          <p:nvPr/>
        </p:nvSpPr>
        <p:spPr bwMode="auto">
          <a:xfrm>
            <a:off x="1247006" y="4883659"/>
            <a:ext cx="46038" cy="1197"/>
          </a:xfrm>
          <a:prstGeom prst="line">
            <a:avLst/>
          </a:prstGeom>
          <a:noFill/>
          <a:ln w="28575">
            <a:solidFill>
              <a:schemeClr val="bg2"/>
            </a:solidFill>
            <a:round/>
            <a:headEnd/>
            <a:tailEnd/>
          </a:ln>
        </p:spPr>
        <p:txBody>
          <a:bodyPr/>
          <a:lstStyle/>
          <a:p>
            <a:endParaRPr lang="en-US"/>
          </a:p>
        </p:txBody>
      </p:sp>
      <p:sp>
        <p:nvSpPr>
          <p:cNvPr id="19485" name="Line 26"/>
          <p:cNvSpPr>
            <a:spLocks noChangeShapeType="1"/>
          </p:cNvSpPr>
          <p:nvPr/>
        </p:nvSpPr>
        <p:spPr bwMode="auto">
          <a:xfrm>
            <a:off x="1247006" y="4272082"/>
            <a:ext cx="46038" cy="0"/>
          </a:xfrm>
          <a:prstGeom prst="line">
            <a:avLst/>
          </a:prstGeom>
          <a:noFill/>
          <a:ln w="28575">
            <a:solidFill>
              <a:schemeClr val="bg2"/>
            </a:solidFill>
            <a:round/>
            <a:headEnd/>
            <a:tailEnd/>
          </a:ln>
        </p:spPr>
        <p:txBody>
          <a:bodyPr/>
          <a:lstStyle/>
          <a:p>
            <a:endParaRPr lang="en-US"/>
          </a:p>
        </p:txBody>
      </p:sp>
      <p:sp>
        <p:nvSpPr>
          <p:cNvPr id="19486" name="Line 27"/>
          <p:cNvSpPr>
            <a:spLocks noChangeShapeType="1"/>
          </p:cNvSpPr>
          <p:nvPr/>
        </p:nvSpPr>
        <p:spPr bwMode="auto">
          <a:xfrm>
            <a:off x="1247006" y="3662482"/>
            <a:ext cx="46038" cy="0"/>
          </a:xfrm>
          <a:prstGeom prst="line">
            <a:avLst/>
          </a:prstGeom>
          <a:noFill/>
          <a:ln w="28575">
            <a:solidFill>
              <a:schemeClr val="bg2"/>
            </a:solidFill>
            <a:round/>
            <a:headEnd/>
            <a:tailEnd/>
          </a:ln>
        </p:spPr>
        <p:txBody>
          <a:bodyPr/>
          <a:lstStyle/>
          <a:p>
            <a:endParaRPr lang="en-US"/>
          </a:p>
        </p:txBody>
      </p:sp>
      <p:sp>
        <p:nvSpPr>
          <p:cNvPr id="19487" name="Line 28"/>
          <p:cNvSpPr>
            <a:spLocks noChangeShapeType="1"/>
          </p:cNvSpPr>
          <p:nvPr/>
        </p:nvSpPr>
        <p:spPr bwMode="auto">
          <a:xfrm>
            <a:off x="1247006" y="3050097"/>
            <a:ext cx="46038" cy="1197"/>
          </a:xfrm>
          <a:prstGeom prst="line">
            <a:avLst/>
          </a:prstGeom>
          <a:noFill/>
          <a:ln w="28575">
            <a:solidFill>
              <a:schemeClr val="bg2"/>
            </a:solidFill>
            <a:round/>
            <a:headEnd/>
            <a:tailEnd/>
          </a:ln>
        </p:spPr>
        <p:txBody>
          <a:bodyPr/>
          <a:lstStyle/>
          <a:p>
            <a:endParaRPr lang="en-US"/>
          </a:p>
        </p:txBody>
      </p:sp>
      <p:sp>
        <p:nvSpPr>
          <p:cNvPr id="19488" name="Line 29"/>
          <p:cNvSpPr>
            <a:spLocks noChangeShapeType="1"/>
          </p:cNvSpPr>
          <p:nvPr/>
        </p:nvSpPr>
        <p:spPr bwMode="auto">
          <a:xfrm>
            <a:off x="1247006" y="5189657"/>
            <a:ext cx="93663" cy="0"/>
          </a:xfrm>
          <a:prstGeom prst="line">
            <a:avLst/>
          </a:prstGeom>
          <a:noFill/>
          <a:ln w="28575">
            <a:solidFill>
              <a:schemeClr val="bg2"/>
            </a:solidFill>
            <a:round/>
            <a:headEnd/>
            <a:tailEnd/>
          </a:ln>
        </p:spPr>
        <p:txBody>
          <a:bodyPr/>
          <a:lstStyle/>
          <a:p>
            <a:endParaRPr lang="en-US"/>
          </a:p>
        </p:txBody>
      </p:sp>
      <p:sp>
        <p:nvSpPr>
          <p:cNvPr id="19489" name="Line 30"/>
          <p:cNvSpPr>
            <a:spLocks noChangeShapeType="1"/>
          </p:cNvSpPr>
          <p:nvPr/>
        </p:nvSpPr>
        <p:spPr bwMode="auto">
          <a:xfrm>
            <a:off x="1247006" y="4578859"/>
            <a:ext cx="93663" cy="1197"/>
          </a:xfrm>
          <a:prstGeom prst="line">
            <a:avLst/>
          </a:prstGeom>
          <a:noFill/>
          <a:ln w="28575">
            <a:solidFill>
              <a:schemeClr val="bg2"/>
            </a:solidFill>
            <a:round/>
            <a:headEnd/>
            <a:tailEnd/>
          </a:ln>
        </p:spPr>
        <p:txBody>
          <a:bodyPr/>
          <a:lstStyle/>
          <a:p>
            <a:endParaRPr lang="en-US"/>
          </a:p>
        </p:txBody>
      </p:sp>
      <p:sp>
        <p:nvSpPr>
          <p:cNvPr id="19490" name="Line 31"/>
          <p:cNvSpPr>
            <a:spLocks noChangeShapeType="1"/>
          </p:cNvSpPr>
          <p:nvPr/>
        </p:nvSpPr>
        <p:spPr bwMode="auto">
          <a:xfrm>
            <a:off x="1247006" y="3966084"/>
            <a:ext cx="93663" cy="1197"/>
          </a:xfrm>
          <a:prstGeom prst="line">
            <a:avLst/>
          </a:prstGeom>
          <a:noFill/>
          <a:ln w="28575">
            <a:solidFill>
              <a:schemeClr val="bg2"/>
            </a:solidFill>
            <a:round/>
            <a:headEnd/>
            <a:tailEnd/>
          </a:ln>
        </p:spPr>
        <p:txBody>
          <a:bodyPr/>
          <a:lstStyle/>
          <a:p>
            <a:endParaRPr lang="en-US"/>
          </a:p>
        </p:txBody>
      </p:sp>
      <p:sp>
        <p:nvSpPr>
          <p:cNvPr id="19491" name="Line 32"/>
          <p:cNvSpPr>
            <a:spLocks noChangeShapeType="1"/>
          </p:cNvSpPr>
          <p:nvPr/>
        </p:nvSpPr>
        <p:spPr bwMode="auto">
          <a:xfrm>
            <a:off x="1247006" y="3354897"/>
            <a:ext cx="93663" cy="1197"/>
          </a:xfrm>
          <a:prstGeom prst="line">
            <a:avLst/>
          </a:prstGeom>
          <a:noFill/>
          <a:ln w="28575">
            <a:solidFill>
              <a:schemeClr val="bg2"/>
            </a:solidFill>
            <a:round/>
            <a:headEnd/>
            <a:tailEnd/>
          </a:ln>
        </p:spPr>
        <p:txBody>
          <a:bodyPr/>
          <a:lstStyle/>
          <a:p>
            <a:endParaRPr lang="en-US"/>
          </a:p>
        </p:txBody>
      </p:sp>
      <p:sp>
        <p:nvSpPr>
          <p:cNvPr id="19492" name="Line 33"/>
          <p:cNvSpPr>
            <a:spLocks noChangeShapeType="1"/>
          </p:cNvSpPr>
          <p:nvPr/>
        </p:nvSpPr>
        <p:spPr bwMode="auto">
          <a:xfrm>
            <a:off x="1247006" y="2744907"/>
            <a:ext cx="93663" cy="0"/>
          </a:xfrm>
          <a:prstGeom prst="line">
            <a:avLst/>
          </a:prstGeom>
          <a:noFill/>
          <a:ln w="28575">
            <a:solidFill>
              <a:schemeClr val="bg2"/>
            </a:solidFill>
            <a:round/>
            <a:headEnd/>
            <a:tailEnd/>
          </a:ln>
        </p:spPr>
        <p:txBody>
          <a:bodyPr/>
          <a:lstStyle/>
          <a:p>
            <a:endParaRPr lang="en-US"/>
          </a:p>
        </p:txBody>
      </p:sp>
      <p:sp>
        <p:nvSpPr>
          <p:cNvPr id="19493" name="Rectangle 34"/>
          <p:cNvSpPr>
            <a:spLocks noChangeArrowheads="1"/>
          </p:cNvSpPr>
          <p:nvPr/>
        </p:nvSpPr>
        <p:spPr bwMode="auto">
          <a:xfrm>
            <a:off x="3488651" y="1778124"/>
            <a:ext cx="1507748" cy="184666"/>
          </a:xfrm>
          <a:prstGeom prst="rect">
            <a:avLst/>
          </a:prstGeom>
          <a:noFill/>
          <a:ln w="9525">
            <a:noFill/>
            <a:miter lim="800000"/>
            <a:headEnd/>
            <a:tailEnd/>
          </a:ln>
        </p:spPr>
        <p:txBody>
          <a:bodyPr wrap="square" lIns="0" tIns="0" rIns="0" bIns="0">
            <a:spAutoFit/>
          </a:bodyPr>
          <a:lstStyle/>
          <a:p>
            <a:r>
              <a:rPr lang="en-US" sz="1200" dirty="0" smtClean="0">
                <a:latin typeface="Century Gothic" pitchFamily="34" charset="0"/>
                <a:ea typeface="ＭＳ Ｐゴシック"/>
                <a:cs typeface="ＭＳ Ｐゴシック"/>
              </a:rPr>
              <a:t>High Energy </a:t>
            </a:r>
            <a:r>
              <a:rPr lang="en-US" sz="1200" dirty="0">
                <a:latin typeface="Century Gothic" pitchFamily="34" charset="0"/>
                <a:ea typeface="ＭＳ Ｐゴシック"/>
                <a:cs typeface="ＭＳ Ｐゴシック"/>
              </a:rPr>
              <a:t>X-Rays</a:t>
            </a:r>
          </a:p>
        </p:txBody>
      </p:sp>
      <p:sp>
        <p:nvSpPr>
          <p:cNvPr id="19495" name="Rectangle 36"/>
          <p:cNvSpPr>
            <a:spLocks noChangeArrowheads="1"/>
          </p:cNvSpPr>
          <p:nvPr/>
        </p:nvSpPr>
        <p:spPr bwMode="auto">
          <a:xfrm>
            <a:off x="2703975" y="4616401"/>
            <a:ext cx="1216025" cy="184666"/>
          </a:xfrm>
          <a:prstGeom prst="rect">
            <a:avLst/>
          </a:prstGeom>
          <a:noFill/>
          <a:ln w="9525">
            <a:noFill/>
            <a:miter lim="800000"/>
            <a:headEnd/>
            <a:tailEnd/>
          </a:ln>
        </p:spPr>
        <p:txBody>
          <a:bodyPr wrap="square" lIns="0" tIns="0" rIns="0" bIns="0">
            <a:spAutoFit/>
          </a:bodyPr>
          <a:lstStyle/>
          <a:p>
            <a:r>
              <a:rPr lang="en-US" sz="1200" dirty="0">
                <a:latin typeface="Century Gothic" pitchFamily="34" charset="0"/>
                <a:ea typeface="ＭＳ Ｐゴシック"/>
                <a:cs typeface="ＭＳ Ｐゴシック"/>
              </a:rPr>
              <a:t>200 </a:t>
            </a:r>
            <a:r>
              <a:rPr lang="en-US" sz="1200" dirty="0" err="1">
                <a:latin typeface="Century Gothic" pitchFamily="34" charset="0"/>
                <a:ea typeface="ＭＳ Ｐゴシック"/>
                <a:cs typeface="ＭＳ Ｐゴシック"/>
              </a:rPr>
              <a:t>MeV</a:t>
            </a:r>
            <a:r>
              <a:rPr lang="en-US" sz="1200" dirty="0">
                <a:latin typeface="Century Gothic" pitchFamily="34" charset="0"/>
                <a:ea typeface="ＭＳ Ｐゴシック"/>
                <a:cs typeface="ＭＳ Ｐゴシック"/>
              </a:rPr>
              <a:t> Protons</a:t>
            </a:r>
          </a:p>
        </p:txBody>
      </p:sp>
      <p:sp>
        <p:nvSpPr>
          <p:cNvPr id="19496" name="Rectangle 37"/>
          <p:cNvSpPr>
            <a:spLocks noChangeArrowheads="1"/>
          </p:cNvSpPr>
          <p:nvPr/>
        </p:nvSpPr>
        <p:spPr bwMode="auto">
          <a:xfrm>
            <a:off x="5664485" y="2538839"/>
            <a:ext cx="2574446" cy="184666"/>
          </a:xfrm>
          <a:prstGeom prst="rect">
            <a:avLst/>
          </a:prstGeom>
          <a:noFill/>
          <a:ln w="9525">
            <a:noFill/>
            <a:miter lim="800000"/>
            <a:headEnd/>
            <a:tailEnd/>
          </a:ln>
        </p:spPr>
        <p:txBody>
          <a:bodyPr wrap="square" lIns="0" tIns="0" rIns="0" bIns="0">
            <a:spAutoFit/>
          </a:bodyPr>
          <a:lstStyle/>
          <a:p>
            <a:r>
              <a:rPr lang="en-US" sz="1200" dirty="0" smtClean="0">
                <a:latin typeface="Century Gothic" pitchFamily="34" charset="0"/>
                <a:ea typeface="ＭＳ Ｐゴシック"/>
                <a:cs typeface="ＭＳ Ｐゴシック"/>
              </a:rPr>
              <a:t>Spread Out Bragg Peak (SOBP)</a:t>
            </a:r>
            <a:endParaRPr lang="en-US" sz="1200" dirty="0">
              <a:latin typeface="Century Gothic" pitchFamily="34" charset="0"/>
              <a:ea typeface="ＭＳ Ｐゴシック"/>
              <a:cs typeface="ＭＳ Ｐゴシック"/>
            </a:endParaRPr>
          </a:p>
        </p:txBody>
      </p:sp>
      <p:sp>
        <p:nvSpPr>
          <p:cNvPr id="19497" name="Line 38"/>
          <p:cNvSpPr>
            <a:spLocks noChangeShapeType="1"/>
          </p:cNvSpPr>
          <p:nvPr/>
        </p:nvSpPr>
        <p:spPr bwMode="auto">
          <a:xfrm flipH="1">
            <a:off x="1251769" y="2736215"/>
            <a:ext cx="24770" cy="3051929"/>
          </a:xfrm>
          <a:prstGeom prst="line">
            <a:avLst/>
          </a:prstGeom>
          <a:noFill/>
          <a:ln w="15875">
            <a:solidFill>
              <a:schemeClr val="bg2"/>
            </a:solidFill>
            <a:round/>
            <a:headEnd/>
            <a:tailEnd/>
          </a:ln>
        </p:spPr>
        <p:txBody>
          <a:bodyPr wrap="square" anchor="ctr">
            <a:spAutoFit/>
          </a:bodyPr>
          <a:lstStyle/>
          <a:p>
            <a:endParaRPr lang="en-US"/>
          </a:p>
        </p:txBody>
      </p:sp>
      <p:sp>
        <p:nvSpPr>
          <p:cNvPr id="19498" name="Line 39"/>
          <p:cNvSpPr>
            <a:spLocks noChangeShapeType="1"/>
          </p:cNvSpPr>
          <p:nvPr/>
        </p:nvSpPr>
        <p:spPr bwMode="auto">
          <a:xfrm>
            <a:off x="1242244" y="5792907"/>
            <a:ext cx="5559425" cy="0"/>
          </a:xfrm>
          <a:prstGeom prst="line">
            <a:avLst/>
          </a:prstGeom>
          <a:noFill/>
          <a:ln w="15875">
            <a:solidFill>
              <a:schemeClr val="bg2"/>
            </a:solidFill>
            <a:round/>
            <a:headEnd/>
            <a:tailEnd/>
          </a:ln>
        </p:spPr>
        <p:txBody>
          <a:bodyPr wrap="square" anchor="ctr">
            <a:spAutoFit/>
          </a:bodyPr>
          <a:lstStyle/>
          <a:p>
            <a:endParaRPr lang="en-US"/>
          </a:p>
        </p:txBody>
      </p:sp>
      <p:sp>
        <p:nvSpPr>
          <p:cNvPr id="19499" name="Line 40"/>
          <p:cNvSpPr>
            <a:spLocks noChangeShapeType="1"/>
          </p:cNvSpPr>
          <p:nvPr/>
        </p:nvSpPr>
        <p:spPr bwMode="auto">
          <a:xfrm flipH="1">
            <a:off x="3430148" y="2111527"/>
            <a:ext cx="624688" cy="543208"/>
          </a:xfrm>
          <a:prstGeom prst="line">
            <a:avLst/>
          </a:prstGeom>
          <a:noFill/>
          <a:ln w="22225">
            <a:solidFill>
              <a:schemeClr val="tx1"/>
            </a:solidFill>
            <a:round/>
            <a:headEnd/>
            <a:tailEnd type="triangle" w="med" len="med"/>
          </a:ln>
        </p:spPr>
        <p:txBody>
          <a:bodyPr wrap="square" anchor="ctr">
            <a:spAutoFit/>
          </a:bodyPr>
          <a:lstStyle/>
          <a:p>
            <a:endParaRPr lang="en-US"/>
          </a:p>
        </p:txBody>
      </p:sp>
      <p:sp>
        <p:nvSpPr>
          <p:cNvPr id="19500" name="Line 41"/>
          <p:cNvSpPr>
            <a:spLocks noChangeShapeType="1"/>
          </p:cNvSpPr>
          <p:nvPr/>
        </p:nvSpPr>
        <p:spPr bwMode="auto">
          <a:xfrm rot="8135685" flipV="1">
            <a:off x="5245648" y="3036885"/>
            <a:ext cx="849239" cy="101932"/>
          </a:xfrm>
          <a:prstGeom prst="line">
            <a:avLst/>
          </a:prstGeom>
          <a:noFill/>
          <a:ln w="22225">
            <a:solidFill>
              <a:schemeClr val="tx1"/>
            </a:solidFill>
            <a:round/>
            <a:headEnd/>
            <a:tailEnd type="triangle" w="med" len="med"/>
          </a:ln>
        </p:spPr>
        <p:txBody>
          <a:bodyPr wrap="square" anchor="ctr">
            <a:spAutoFit/>
          </a:bodyPr>
          <a:lstStyle/>
          <a:p>
            <a:endParaRPr lang="en-US"/>
          </a:p>
        </p:txBody>
      </p:sp>
      <p:sp>
        <p:nvSpPr>
          <p:cNvPr id="19501" name="Line 42"/>
          <p:cNvSpPr>
            <a:spLocks noChangeShapeType="1"/>
          </p:cNvSpPr>
          <p:nvPr/>
        </p:nvSpPr>
        <p:spPr bwMode="auto">
          <a:xfrm rot="10800000" flipH="1" flipV="1">
            <a:off x="3181740" y="4861248"/>
            <a:ext cx="149290" cy="261258"/>
          </a:xfrm>
          <a:prstGeom prst="line">
            <a:avLst/>
          </a:prstGeom>
          <a:noFill/>
          <a:ln w="22225">
            <a:solidFill>
              <a:schemeClr val="tx1"/>
            </a:solidFill>
            <a:round/>
            <a:headEnd/>
            <a:tailEnd type="triangle" w="med" len="med"/>
          </a:ln>
        </p:spPr>
        <p:txBody>
          <a:bodyPr wrap="square" anchor="ctr">
            <a:spAutoFit/>
          </a:bodyPr>
          <a:lstStyle/>
          <a:p>
            <a:endParaRPr lang="en-US"/>
          </a:p>
        </p:txBody>
      </p:sp>
      <p:sp>
        <p:nvSpPr>
          <p:cNvPr id="19502" name="Rectangle 43"/>
          <p:cNvSpPr>
            <a:spLocks noChangeArrowheads="1"/>
          </p:cNvSpPr>
          <p:nvPr/>
        </p:nvSpPr>
        <p:spPr bwMode="auto">
          <a:xfrm>
            <a:off x="4891020" y="5288391"/>
            <a:ext cx="623888" cy="369332"/>
          </a:xfrm>
          <a:prstGeom prst="rect">
            <a:avLst/>
          </a:prstGeom>
          <a:noFill/>
          <a:ln w="9525">
            <a:noFill/>
            <a:miter lim="800000"/>
            <a:headEnd/>
            <a:tailEnd/>
          </a:ln>
        </p:spPr>
        <p:txBody>
          <a:bodyPr wrap="square" lIns="0" tIns="0" rIns="0" bIns="0">
            <a:spAutoFit/>
          </a:bodyPr>
          <a:lstStyle/>
          <a:p>
            <a:pPr algn="ctr"/>
            <a:endParaRPr lang="en-US" sz="1200" dirty="0">
              <a:latin typeface="Century Gothic" pitchFamily="34" charset="0"/>
              <a:ea typeface="ＭＳ Ｐゴシック"/>
              <a:cs typeface="ＭＳ Ｐゴシック"/>
            </a:endParaRPr>
          </a:p>
          <a:p>
            <a:pPr algn="ctr"/>
            <a:r>
              <a:rPr lang="en-US" sz="1200" dirty="0">
                <a:latin typeface="Century Gothic" pitchFamily="34" charset="0"/>
                <a:ea typeface="ＭＳ Ｐゴシック"/>
                <a:cs typeface="ＭＳ Ｐゴシック"/>
              </a:rPr>
              <a:t>Tumor</a:t>
            </a:r>
          </a:p>
        </p:txBody>
      </p:sp>
      <p:sp>
        <p:nvSpPr>
          <p:cNvPr id="19503" name="Rectangle 44"/>
          <p:cNvSpPr>
            <a:spLocks noGrp="1" noChangeArrowheads="1"/>
          </p:cNvSpPr>
          <p:nvPr>
            <p:ph type="title"/>
          </p:nvPr>
        </p:nvSpPr>
        <p:spPr>
          <a:xfrm>
            <a:off x="152400" y="256585"/>
            <a:ext cx="8229600" cy="579437"/>
          </a:xfrm>
        </p:spPr>
        <p:txBody>
          <a:bodyPr/>
          <a:lstStyle/>
          <a:p>
            <a:pPr eaLnBrk="1" hangingPunct="1"/>
            <a:r>
              <a:rPr lang="en-US" sz="2800" dirty="0" smtClean="0"/>
              <a:t>The Physics of Protons</a:t>
            </a:r>
          </a:p>
        </p:txBody>
      </p:sp>
      <p:sp>
        <p:nvSpPr>
          <p:cNvPr id="19504" name="Text Box 45"/>
          <p:cNvSpPr txBox="1">
            <a:spLocks noChangeArrowheads="1"/>
          </p:cNvSpPr>
          <p:nvPr/>
        </p:nvSpPr>
        <p:spPr bwMode="auto">
          <a:xfrm>
            <a:off x="419477" y="1188268"/>
            <a:ext cx="8534400" cy="339725"/>
          </a:xfrm>
          <a:prstGeom prst="rect">
            <a:avLst/>
          </a:prstGeom>
          <a:noFill/>
          <a:ln w="12700">
            <a:noFill/>
            <a:miter lim="800000"/>
            <a:headEnd/>
            <a:tailEnd/>
          </a:ln>
        </p:spPr>
        <p:txBody>
          <a:bodyPr>
            <a:spAutoFit/>
          </a:bodyPr>
          <a:lstStyle/>
          <a:p>
            <a:pPr algn="ctr">
              <a:lnSpc>
                <a:spcPct val="90000"/>
              </a:lnSpc>
              <a:spcBef>
                <a:spcPct val="20000"/>
              </a:spcBef>
              <a:buClr>
                <a:srgbClr val="000066"/>
              </a:buClr>
            </a:pPr>
            <a:r>
              <a:rPr lang="en-US" sz="1800" i="1" dirty="0">
                <a:solidFill>
                  <a:srgbClr val="91AEB6"/>
                </a:solidFill>
                <a:latin typeface="Arial" pitchFamily="34" charset="0"/>
                <a:ea typeface="ＭＳ Ｐゴシック"/>
                <a:cs typeface="ＭＳ Ｐゴシック"/>
              </a:rPr>
              <a:t>Depth Dose Curves for Different Treatment </a:t>
            </a:r>
            <a:r>
              <a:rPr lang="en-US" sz="1800" i="1" dirty="0" smtClean="0">
                <a:solidFill>
                  <a:srgbClr val="91AEB6"/>
                </a:solidFill>
                <a:latin typeface="Arial" pitchFamily="34" charset="0"/>
                <a:ea typeface="ＭＳ Ｐゴシック"/>
                <a:cs typeface="ＭＳ Ｐゴシック"/>
              </a:rPr>
              <a:t>Types</a:t>
            </a:r>
            <a:endParaRPr lang="en-US" sz="1800" i="1" dirty="0">
              <a:solidFill>
                <a:srgbClr val="91AEB6"/>
              </a:solidFill>
              <a:latin typeface="Arial" pitchFamily="34" charset="0"/>
              <a:ea typeface="ＭＳ Ｐゴシック"/>
              <a:cs typeface="ＭＳ Ｐゴシック"/>
            </a:endParaRPr>
          </a:p>
        </p:txBody>
      </p:sp>
      <p:sp>
        <p:nvSpPr>
          <p:cNvPr id="19507" name="Freeform 48"/>
          <p:cNvSpPr>
            <a:spLocks/>
          </p:cNvSpPr>
          <p:nvPr/>
        </p:nvSpPr>
        <p:spPr bwMode="auto">
          <a:xfrm>
            <a:off x="1287624" y="1683435"/>
            <a:ext cx="7538415" cy="2907225"/>
          </a:xfrm>
          <a:custGeom>
            <a:avLst/>
            <a:gdLst>
              <a:gd name="T0" fmla="*/ 0 w 3475"/>
              <a:gd name="T1" fmla="*/ 1483 h 1483"/>
              <a:gd name="T2" fmla="*/ 43 w 3475"/>
              <a:gd name="T3" fmla="*/ 931 h 1483"/>
              <a:gd name="T4" fmla="*/ 91 w 3475"/>
              <a:gd name="T5" fmla="*/ 211 h 1483"/>
              <a:gd name="T6" fmla="*/ 125 w 3475"/>
              <a:gd name="T7" fmla="*/ 48 h 1483"/>
              <a:gd name="T8" fmla="*/ 235 w 3475"/>
              <a:gd name="T9" fmla="*/ 19 h 1483"/>
              <a:gd name="T10" fmla="*/ 475 w 3475"/>
              <a:gd name="T11" fmla="*/ 163 h 1483"/>
              <a:gd name="T12" fmla="*/ 1094 w 3475"/>
              <a:gd name="T13" fmla="*/ 571 h 1483"/>
              <a:gd name="T14" fmla="*/ 1872 w 3475"/>
              <a:gd name="T15" fmla="*/ 941 h 1483"/>
              <a:gd name="T16" fmla="*/ 2889 w 3475"/>
              <a:gd name="T17" fmla="*/ 1315 h 1483"/>
              <a:gd name="T18" fmla="*/ 3475 w 3475"/>
              <a:gd name="T19" fmla="*/ 1459 h 1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5"/>
              <a:gd name="T31" fmla="*/ 0 h 1483"/>
              <a:gd name="T32" fmla="*/ 3475 w 3475"/>
              <a:gd name="T33" fmla="*/ 1483 h 1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5" h="1483">
                <a:moveTo>
                  <a:pt x="0" y="1483"/>
                </a:moveTo>
                <a:cubicBezTo>
                  <a:pt x="8" y="1391"/>
                  <a:pt x="28" y="1143"/>
                  <a:pt x="43" y="931"/>
                </a:cubicBezTo>
                <a:cubicBezTo>
                  <a:pt x="58" y="719"/>
                  <a:pt x="77" y="358"/>
                  <a:pt x="91" y="211"/>
                </a:cubicBezTo>
                <a:cubicBezTo>
                  <a:pt x="105" y="64"/>
                  <a:pt x="101" y="80"/>
                  <a:pt x="125" y="48"/>
                </a:cubicBezTo>
                <a:cubicBezTo>
                  <a:pt x="149" y="16"/>
                  <a:pt x="177" y="0"/>
                  <a:pt x="235" y="19"/>
                </a:cubicBezTo>
                <a:cubicBezTo>
                  <a:pt x="293" y="38"/>
                  <a:pt x="332" y="71"/>
                  <a:pt x="475" y="163"/>
                </a:cubicBezTo>
                <a:cubicBezTo>
                  <a:pt x="618" y="255"/>
                  <a:pt x="861" y="441"/>
                  <a:pt x="1094" y="571"/>
                </a:cubicBezTo>
                <a:cubicBezTo>
                  <a:pt x="1327" y="701"/>
                  <a:pt x="1573" y="817"/>
                  <a:pt x="1872" y="941"/>
                </a:cubicBezTo>
                <a:cubicBezTo>
                  <a:pt x="2171" y="1065"/>
                  <a:pt x="2622" y="1229"/>
                  <a:pt x="2889" y="1315"/>
                </a:cubicBezTo>
                <a:cubicBezTo>
                  <a:pt x="3156" y="1401"/>
                  <a:pt x="3353" y="1429"/>
                  <a:pt x="3475" y="1459"/>
                </a:cubicBezTo>
              </a:path>
            </a:pathLst>
          </a:custGeom>
          <a:noFill/>
          <a:ln w="57150" cmpd="sng">
            <a:solidFill>
              <a:srgbClr val="068E20"/>
            </a:solidFill>
            <a:round/>
            <a:headEnd/>
            <a:tailEnd/>
          </a:ln>
        </p:spPr>
        <p:txBody>
          <a:bodyPr/>
          <a:lstStyle/>
          <a:p>
            <a:endParaRPr lang="en-US"/>
          </a:p>
        </p:txBody>
      </p:sp>
      <p:sp>
        <p:nvSpPr>
          <p:cNvPr id="19508" name="Freeform 49"/>
          <p:cNvSpPr>
            <a:spLocks/>
          </p:cNvSpPr>
          <p:nvPr/>
        </p:nvSpPr>
        <p:spPr bwMode="auto">
          <a:xfrm>
            <a:off x="1250181" y="3360904"/>
            <a:ext cx="4457199" cy="2424065"/>
          </a:xfrm>
          <a:custGeom>
            <a:avLst/>
            <a:gdLst>
              <a:gd name="T0" fmla="*/ 0 w 2846"/>
              <a:gd name="T1" fmla="*/ 1540 h 2025"/>
              <a:gd name="T2" fmla="*/ 158 w 2846"/>
              <a:gd name="T3" fmla="*/ 1545 h 2025"/>
              <a:gd name="T4" fmla="*/ 686 w 2846"/>
              <a:gd name="T5" fmla="*/ 1545 h 2025"/>
              <a:gd name="T6" fmla="*/ 1478 w 2846"/>
              <a:gd name="T7" fmla="*/ 1516 h 2025"/>
              <a:gd name="T8" fmla="*/ 2006 w 2846"/>
              <a:gd name="T9" fmla="*/ 1459 h 2025"/>
              <a:gd name="T10" fmla="*/ 2318 w 2846"/>
              <a:gd name="T11" fmla="*/ 1353 h 2025"/>
              <a:gd name="T12" fmla="*/ 2555 w 2846"/>
              <a:gd name="T13" fmla="*/ 1139 h 2025"/>
              <a:gd name="T14" fmla="*/ 2657 w 2846"/>
              <a:gd name="T15" fmla="*/ 799 h 2025"/>
              <a:gd name="T16" fmla="*/ 2760 w 2846"/>
              <a:gd name="T17" fmla="*/ 108 h 2025"/>
              <a:gd name="T18" fmla="*/ 2798 w 2846"/>
              <a:gd name="T19" fmla="*/ 1449 h 2025"/>
              <a:gd name="T20" fmla="*/ 2846 w 2846"/>
              <a:gd name="T21" fmla="*/ 2025 h 20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46"/>
              <a:gd name="T34" fmla="*/ 0 h 2025"/>
              <a:gd name="T35" fmla="*/ 2846 w 2846"/>
              <a:gd name="T36" fmla="*/ 2025 h 20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46" h="2025">
                <a:moveTo>
                  <a:pt x="0" y="1540"/>
                </a:moveTo>
                <a:cubicBezTo>
                  <a:pt x="26" y="1541"/>
                  <a:pt x="44" y="1544"/>
                  <a:pt x="158" y="1545"/>
                </a:cubicBezTo>
                <a:cubicBezTo>
                  <a:pt x="272" y="1546"/>
                  <a:pt x="466" y="1550"/>
                  <a:pt x="686" y="1545"/>
                </a:cubicBezTo>
                <a:cubicBezTo>
                  <a:pt x="906" y="1540"/>
                  <a:pt x="1258" y="1530"/>
                  <a:pt x="1478" y="1516"/>
                </a:cubicBezTo>
                <a:cubicBezTo>
                  <a:pt x="1698" y="1502"/>
                  <a:pt x="1866" y="1486"/>
                  <a:pt x="2006" y="1459"/>
                </a:cubicBezTo>
                <a:cubicBezTo>
                  <a:pt x="2146" y="1432"/>
                  <a:pt x="2226" y="1406"/>
                  <a:pt x="2318" y="1353"/>
                </a:cubicBezTo>
                <a:cubicBezTo>
                  <a:pt x="2410" y="1300"/>
                  <a:pt x="2499" y="1231"/>
                  <a:pt x="2555" y="1139"/>
                </a:cubicBezTo>
                <a:cubicBezTo>
                  <a:pt x="2611" y="1047"/>
                  <a:pt x="2623" y="971"/>
                  <a:pt x="2657" y="799"/>
                </a:cubicBezTo>
                <a:cubicBezTo>
                  <a:pt x="2691" y="627"/>
                  <a:pt x="2737" y="0"/>
                  <a:pt x="2760" y="108"/>
                </a:cubicBezTo>
                <a:cubicBezTo>
                  <a:pt x="2783" y="216"/>
                  <a:pt x="2784" y="1130"/>
                  <a:pt x="2798" y="1449"/>
                </a:cubicBezTo>
                <a:cubicBezTo>
                  <a:pt x="2812" y="1768"/>
                  <a:pt x="2838" y="1929"/>
                  <a:pt x="2846" y="2025"/>
                </a:cubicBezTo>
              </a:path>
            </a:pathLst>
          </a:custGeom>
          <a:noFill/>
          <a:ln w="57150" cmpd="sng">
            <a:solidFill>
              <a:schemeClr val="tx2"/>
            </a:solidFill>
            <a:round/>
            <a:headEnd/>
            <a:tailEnd/>
          </a:ln>
        </p:spPr>
        <p:txBody>
          <a:bodyPr/>
          <a:lstStyle/>
          <a:p>
            <a:endParaRPr lang="en-US"/>
          </a:p>
        </p:txBody>
      </p:sp>
      <p:sp>
        <p:nvSpPr>
          <p:cNvPr id="54" name="Rectangle 43"/>
          <p:cNvSpPr>
            <a:spLocks noChangeArrowheads="1"/>
          </p:cNvSpPr>
          <p:nvPr/>
        </p:nvSpPr>
        <p:spPr bwMode="auto">
          <a:xfrm>
            <a:off x="2290889" y="5328823"/>
            <a:ext cx="1049470" cy="369332"/>
          </a:xfrm>
          <a:prstGeom prst="rect">
            <a:avLst/>
          </a:prstGeom>
          <a:noFill/>
          <a:ln w="9525">
            <a:noFill/>
            <a:miter lim="800000"/>
            <a:headEnd/>
            <a:tailEnd/>
          </a:ln>
        </p:spPr>
        <p:txBody>
          <a:bodyPr wrap="square" lIns="0" tIns="0" rIns="0" bIns="0">
            <a:spAutoFit/>
          </a:bodyPr>
          <a:lstStyle/>
          <a:p>
            <a:pPr algn="ctr"/>
            <a:endParaRPr lang="en-US" sz="1200" dirty="0">
              <a:latin typeface="Century Gothic" pitchFamily="34" charset="0"/>
              <a:ea typeface="ＭＳ Ｐゴシック"/>
              <a:cs typeface="ＭＳ Ｐゴシック"/>
            </a:endParaRPr>
          </a:p>
          <a:p>
            <a:pPr algn="ctr"/>
            <a:r>
              <a:rPr lang="en-US" sz="1200" dirty="0" smtClean="0">
                <a:latin typeface="Century Gothic" pitchFamily="34" charset="0"/>
                <a:ea typeface="ＭＳ Ｐゴシック"/>
                <a:cs typeface="ＭＳ Ｐゴシック"/>
              </a:rPr>
              <a:t>Healthy Tissue</a:t>
            </a:r>
            <a:endParaRPr lang="en-US" sz="1200" dirty="0">
              <a:latin typeface="Century Gothic" pitchFamily="34" charset="0"/>
              <a:ea typeface="ＭＳ Ｐゴシック"/>
              <a:cs typeface="ＭＳ Ｐゴシック"/>
            </a:endParaRPr>
          </a:p>
        </p:txBody>
      </p:sp>
      <p:sp>
        <p:nvSpPr>
          <p:cNvPr id="55" name="Rectangle 43"/>
          <p:cNvSpPr>
            <a:spLocks noChangeArrowheads="1"/>
          </p:cNvSpPr>
          <p:nvPr/>
        </p:nvSpPr>
        <p:spPr bwMode="auto">
          <a:xfrm>
            <a:off x="6800685" y="5350594"/>
            <a:ext cx="1049470" cy="369332"/>
          </a:xfrm>
          <a:prstGeom prst="rect">
            <a:avLst/>
          </a:prstGeom>
          <a:noFill/>
          <a:ln w="9525">
            <a:noFill/>
            <a:miter lim="800000"/>
            <a:headEnd/>
            <a:tailEnd/>
          </a:ln>
        </p:spPr>
        <p:txBody>
          <a:bodyPr wrap="square" lIns="0" tIns="0" rIns="0" bIns="0">
            <a:spAutoFit/>
          </a:bodyPr>
          <a:lstStyle/>
          <a:p>
            <a:pPr algn="ctr"/>
            <a:endParaRPr lang="en-US" sz="1200" dirty="0">
              <a:latin typeface="Century Gothic" pitchFamily="34" charset="0"/>
              <a:ea typeface="ＭＳ Ｐゴシック"/>
              <a:cs typeface="ＭＳ Ｐゴシック"/>
            </a:endParaRPr>
          </a:p>
          <a:p>
            <a:pPr algn="ctr"/>
            <a:r>
              <a:rPr lang="en-US" sz="1200" dirty="0" smtClean="0">
                <a:latin typeface="Century Gothic" pitchFamily="34" charset="0"/>
                <a:ea typeface="ＭＳ Ｐゴシック"/>
                <a:cs typeface="ＭＳ Ｐゴシック"/>
              </a:rPr>
              <a:t>Healthy Tissue</a:t>
            </a:r>
            <a:endParaRPr lang="en-US" sz="1200" dirty="0">
              <a:latin typeface="Century Gothic" pitchFamily="34" charset="0"/>
              <a:ea typeface="ＭＳ Ｐゴシック"/>
              <a:cs typeface="ＭＳ Ｐゴシック"/>
            </a:endParaRPr>
          </a:p>
        </p:txBody>
      </p:sp>
      <p:cxnSp>
        <p:nvCxnSpPr>
          <p:cNvPr id="57" name="Elbow Connector 56"/>
          <p:cNvCxnSpPr/>
          <p:nvPr/>
        </p:nvCxnSpPr>
        <p:spPr bwMode="auto">
          <a:xfrm>
            <a:off x="1240971" y="5626359"/>
            <a:ext cx="914400" cy="914400"/>
          </a:xfrm>
          <a:prstGeom prst="bentConnector3">
            <a:avLst/>
          </a:prstGeom>
          <a:noFill/>
          <a:ln w="9525" cap="flat" cmpd="sng" algn="ctr">
            <a:noFill/>
            <a:prstDash val="solid"/>
            <a:round/>
            <a:headEnd type="none" w="med" len="med"/>
            <a:tailEnd type="none" w="med" len="med"/>
          </a:ln>
          <a:effectLst/>
        </p:spPr>
      </p:cxnSp>
      <p:cxnSp>
        <p:nvCxnSpPr>
          <p:cNvPr id="59" name="Straight Connector 58"/>
          <p:cNvCxnSpPr/>
          <p:nvPr/>
        </p:nvCxnSpPr>
        <p:spPr bwMode="auto">
          <a:xfrm>
            <a:off x="5411755" y="662473"/>
            <a:ext cx="914400" cy="914400"/>
          </a:xfrm>
          <a:prstGeom prst="line">
            <a:avLst/>
          </a:prstGeom>
          <a:noFill/>
          <a:ln w="9525" cap="flat" cmpd="sng" algn="ctr">
            <a:noFill/>
            <a:prstDash val="solid"/>
            <a:round/>
            <a:headEnd type="none" w="med" len="med"/>
            <a:tailEnd type="none" w="med" len="med"/>
          </a:ln>
          <a:effectLst/>
        </p:spPr>
      </p:cxnSp>
      <p:cxnSp>
        <p:nvCxnSpPr>
          <p:cNvPr id="71" name="Straight Connector 70"/>
          <p:cNvCxnSpPr/>
          <p:nvPr/>
        </p:nvCxnSpPr>
        <p:spPr bwMode="auto">
          <a:xfrm flipV="1">
            <a:off x="1231641" y="5784980"/>
            <a:ext cx="3564294" cy="18660"/>
          </a:xfrm>
          <a:prstGeom prst="line">
            <a:avLst/>
          </a:prstGeom>
          <a:noFill/>
          <a:ln w="63500" cap="flat" cmpd="sng" algn="ctr">
            <a:solidFill>
              <a:srgbClr val="FFFF00"/>
            </a:solidFill>
            <a:prstDash val="solid"/>
            <a:round/>
            <a:headEnd type="none" w="med" len="med"/>
            <a:tailEnd type="none" w="med" len="med"/>
          </a:ln>
          <a:effectLst/>
        </p:spPr>
      </p:cxnSp>
      <p:cxnSp>
        <p:nvCxnSpPr>
          <p:cNvPr id="76" name="Straight Connector 75"/>
          <p:cNvCxnSpPr>
            <a:endCxn id="19506" idx="7"/>
          </p:cNvCxnSpPr>
          <p:nvPr/>
        </p:nvCxnSpPr>
        <p:spPr bwMode="auto">
          <a:xfrm rot="16200000" flipV="1">
            <a:off x="3613067" y="4630103"/>
            <a:ext cx="2312041" cy="35038"/>
          </a:xfrm>
          <a:prstGeom prst="line">
            <a:avLst/>
          </a:prstGeom>
          <a:noFill/>
          <a:ln w="63500" cap="flat" cmpd="sng" algn="ctr">
            <a:solidFill>
              <a:srgbClr val="FFFF00"/>
            </a:solidFill>
            <a:prstDash val="solid"/>
            <a:round/>
            <a:headEnd type="none" w="med" len="med"/>
            <a:tailEnd type="none" w="med" len="med"/>
          </a:ln>
          <a:effectLst/>
        </p:spPr>
      </p:cxnSp>
      <p:cxnSp>
        <p:nvCxnSpPr>
          <p:cNvPr id="79" name="Straight Connector 78"/>
          <p:cNvCxnSpPr>
            <a:stCxn id="19506" idx="7"/>
          </p:cNvCxnSpPr>
          <p:nvPr/>
        </p:nvCxnSpPr>
        <p:spPr bwMode="auto">
          <a:xfrm flipV="1">
            <a:off x="4751568" y="3468611"/>
            <a:ext cx="882261" cy="22990"/>
          </a:xfrm>
          <a:prstGeom prst="line">
            <a:avLst/>
          </a:prstGeom>
          <a:noFill/>
          <a:ln w="63500" cap="flat" cmpd="sng" algn="ctr">
            <a:solidFill>
              <a:srgbClr val="FFFF00"/>
            </a:solidFill>
            <a:prstDash val="solid"/>
            <a:round/>
            <a:headEnd type="none" w="med" len="med"/>
            <a:tailEnd type="none" w="med" len="med"/>
          </a:ln>
          <a:effectLst/>
        </p:spPr>
      </p:cxnSp>
      <p:cxnSp>
        <p:nvCxnSpPr>
          <p:cNvPr id="84" name="Straight Connector 83"/>
          <p:cNvCxnSpPr/>
          <p:nvPr/>
        </p:nvCxnSpPr>
        <p:spPr bwMode="auto">
          <a:xfrm rot="5400000" flipH="1" flipV="1">
            <a:off x="4497922" y="4604491"/>
            <a:ext cx="2271606" cy="14727"/>
          </a:xfrm>
          <a:prstGeom prst="line">
            <a:avLst/>
          </a:prstGeom>
          <a:noFill/>
          <a:ln w="63500" cap="flat" cmpd="sng" algn="ctr">
            <a:solidFill>
              <a:srgbClr val="FFFF00"/>
            </a:solidFill>
            <a:prstDash val="solid"/>
            <a:round/>
            <a:headEnd type="none" w="med" len="med"/>
            <a:tailEnd type="none" w="med" len="med"/>
          </a:ln>
          <a:effectLst/>
        </p:spPr>
      </p:cxnSp>
      <p:cxnSp>
        <p:nvCxnSpPr>
          <p:cNvPr id="85" name="Straight Connector 84"/>
          <p:cNvCxnSpPr/>
          <p:nvPr/>
        </p:nvCxnSpPr>
        <p:spPr bwMode="auto">
          <a:xfrm flipV="1">
            <a:off x="5607698" y="5750768"/>
            <a:ext cx="3194180" cy="24881"/>
          </a:xfrm>
          <a:prstGeom prst="line">
            <a:avLst/>
          </a:prstGeom>
          <a:noFill/>
          <a:ln w="63500" cap="flat" cmpd="sng" algn="ctr">
            <a:solidFill>
              <a:srgbClr val="FFFF00"/>
            </a:solidFill>
            <a:prstDash val="solid"/>
            <a:round/>
            <a:headEnd type="none" w="med" len="med"/>
            <a:tailEnd type="none" w="med" len="med"/>
          </a:ln>
          <a:effectLst/>
        </p:spPr>
      </p:cxnSp>
      <p:sp>
        <p:nvSpPr>
          <p:cNvPr id="89" name="Freeform 88"/>
          <p:cNvSpPr/>
          <p:nvPr/>
        </p:nvSpPr>
        <p:spPr bwMode="auto">
          <a:xfrm>
            <a:off x="1306286" y="1716833"/>
            <a:ext cx="3498979" cy="2603240"/>
          </a:xfrm>
          <a:custGeom>
            <a:avLst/>
            <a:gdLst>
              <a:gd name="connsiteX0" fmla="*/ 0 w 3498979"/>
              <a:gd name="connsiteY0" fmla="*/ 2584579 h 2603240"/>
              <a:gd name="connsiteX1" fmla="*/ 158620 w 3498979"/>
              <a:gd name="connsiteY1" fmla="*/ 326571 h 2603240"/>
              <a:gd name="connsiteX2" fmla="*/ 195943 w 3498979"/>
              <a:gd name="connsiteY2" fmla="*/ 111967 h 2603240"/>
              <a:gd name="connsiteX3" fmla="*/ 298579 w 3498979"/>
              <a:gd name="connsiteY3" fmla="*/ 27991 h 2603240"/>
              <a:gd name="connsiteX4" fmla="*/ 401216 w 3498979"/>
              <a:gd name="connsiteY4" fmla="*/ 0 h 2603240"/>
              <a:gd name="connsiteX5" fmla="*/ 587828 w 3498979"/>
              <a:gd name="connsiteY5" fmla="*/ 83975 h 2603240"/>
              <a:gd name="connsiteX6" fmla="*/ 3498979 w 3498979"/>
              <a:gd name="connsiteY6" fmla="*/ 1623526 h 2603240"/>
              <a:gd name="connsiteX7" fmla="*/ 3470987 w 3498979"/>
              <a:gd name="connsiteY7" fmla="*/ 1800808 h 2603240"/>
              <a:gd name="connsiteX8" fmla="*/ 3349690 w 3498979"/>
              <a:gd name="connsiteY8" fmla="*/ 2024743 h 2603240"/>
              <a:gd name="connsiteX9" fmla="*/ 3200400 w 3498979"/>
              <a:gd name="connsiteY9" fmla="*/ 2174032 h 2603240"/>
              <a:gd name="connsiteX10" fmla="*/ 2976465 w 3498979"/>
              <a:gd name="connsiteY10" fmla="*/ 2295330 h 2603240"/>
              <a:gd name="connsiteX11" fmla="*/ 2724538 w 3498979"/>
              <a:gd name="connsiteY11" fmla="*/ 2397967 h 2603240"/>
              <a:gd name="connsiteX12" fmla="*/ 2425959 w 3498979"/>
              <a:gd name="connsiteY12" fmla="*/ 2453951 h 2603240"/>
              <a:gd name="connsiteX13" fmla="*/ 1418253 w 3498979"/>
              <a:gd name="connsiteY13" fmla="*/ 2547257 h 2603240"/>
              <a:gd name="connsiteX14" fmla="*/ 447869 w 3498979"/>
              <a:gd name="connsiteY14" fmla="*/ 2603240 h 2603240"/>
              <a:gd name="connsiteX15" fmla="*/ 65314 w 3498979"/>
              <a:gd name="connsiteY15" fmla="*/ 2584579 h 260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98979" h="2603240">
                <a:moveTo>
                  <a:pt x="0" y="2584579"/>
                </a:moveTo>
                <a:lnTo>
                  <a:pt x="158620" y="326571"/>
                </a:lnTo>
                <a:lnTo>
                  <a:pt x="195943" y="111967"/>
                </a:lnTo>
                <a:lnTo>
                  <a:pt x="298579" y="27991"/>
                </a:lnTo>
                <a:lnTo>
                  <a:pt x="401216" y="0"/>
                </a:lnTo>
                <a:lnTo>
                  <a:pt x="587828" y="83975"/>
                </a:lnTo>
                <a:lnTo>
                  <a:pt x="3498979" y="1623526"/>
                </a:lnTo>
                <a:lnTo>
                  <a:pt x="3470987" y="1800808"/>
                </a:lnTo>
                <a:lnTo>
                  <a:pt x="3349690" y="2024743"/>
                </a:lnTo>
                <a:lnTo>
                  <a:pt x="3200400" y="2174032"/>
                </a:lnTo>
                <a:lnTo>
                  <a:pt x="2976465" y="2295330"/>
                </a:lnTo>
                <a:lnTo>
                  <a:pt x="2724538" y="2397967"/>
                </a:lnTo>
                <a:lnTo>
                  <a:pt x="2425959" y="2453951"/>
                </a:lnTo>
                <a:lnTo>
                  <a:pt x="1418253" y="2547257"/>
                </a:lnTo>
                <a:lnTo>
                  <a:pt x="447869" y="2603240"/>
                </a:lnTo>
                <a:lnTo>
                  <a:pt x="65314" y="2584579"/>
                </a:lnTo>
              </a:path>
            </a:pathLst>
          </a:custGeom>
          <a:gradFill>
            <a:gsLst>
              <a:gs pos="0">
                <a:schemeClr val="tx2">
                  <a:lumMod val="40000"/>
                  <a:lumOff val="60000"/>
                  <a:alpha val="49000"/>
                </a:schemeClr>
              </a:gs>
              <a:gs pos="100000">
                <a:schemeClr val="tx2">
                  <a:lumMod val="60000"/>
                  <a:lumOff val="40000"/>
                </a:schemeClr>
              </a:gs>
              <a:gs pos="100000">
                <a:srgbClr val="5FCA5A"/>
              </a:gs>
            </a:gsLst>
            <a:lin ang="27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484D46"/>
              </a:solidFill>
              <a:effectLst/>
              <a:latin typeface="Arial" charset="0"/>
              <a:ea typeface="ＭＳ Ｐゴシック" charset="-128"/>
            </a:endParaRPr>
          </a:p>
        </p:txBody>
      </p:sp>
      <p:sp>
        <p:nvSpPr>
          <p:cNvPr id="19506" name="Freeform 47"/>
          <p:cNvSpPr>
            <a:spLocks/>
          </p:cNvSpPr>
          <p:nvPr/>
        </p:nvSpPr>
        <p:spPr bwMode="auto">
          <a:xfrm>
            <a:off x="1246368" y="3456886"/>
            <a:ext cx="4375150" cy="865481"/>
          </a:xfrm>
          <a:custGeom>
            <a:avLst/>
            <a:gdLst>
              <a:gd name="T0" fmla="*/ 0 w 2756"/>
              <a:gd name="T1" fmla="*/ 723 h 723"/>
              <a:gd name="T2" fmla="*/ 538 w 2756"/>
              <a:gd name="T3" fmla="*/ 717 h 723"/>
              <a:gd name="T4" fmla="*/ 967 w 2756"/>
              <a:gd name="T5" fmla="*/ 685 h 723"/>
              <a:gd name="T6" fmla="*/ 1370 w 2756"/>
              <a:gd name="T7" fmla="*/ 646 h 723"/>
              <a:gd name="T8" fmla="*/ 1709 w 2756"/>
              <a:gd name="T9" fmla="*/ 581 h 723"/>
              <a:gd name="T10" fmla="*/ 2021 w 2756"/>
              <a:gd name="T11" fmla="*/ 394 h 723"/>
              <a:gd name="T12" fmla="*/ 2165 w 2756"/>
              <a:gd name="T13" fmla="*/ 188 h 723"/>
              <a:gd name="T14" fmla="*/ 2208 w 2756"/>
              <a:gd name="T15" fmla="*/ 29 h 723"/>
              <a:gd name="T16" fmla="*/ 2256 w 2756"/>
              <a:gd name="T17" fmla="*/ 11 h 723"/>
              <a:gd name="T18" fmla="*/ 2335 w 2756"/>
              <a:gd name="T19" fmla="*/ 9 h 723"/>
              <a:gd name="T20" fmla="*/ 2455 w 2756"/>
              <a:gd name="T21" fmla="*/ 6 h 723"/>
              <a:gd name="T22" fmla="*/ 2530 w 2756"/>
              <a:gd name="T23" fmla="*/ 6 h 723"/>
              <a:gd name="T24" fmla="*/ 2650 w 2756"/>
              <a:gd name="T25" fmla="*/ 3 h 723"/>
              <a:gd name="T26" fmla="*/ 2715 w 2756"/>
              <a:gd name="T27" fmla="*/ 3 h 723"/>
              <a:gd name="T28" fmla="*/ 2752 w 2756"/>
              <a:gd name="T29" fmla="*/ 2 h 723"/>
              <a:gd name="T30" fmla="*/ 2739 w 2756"/>
              <a:gd name="T31" fmla="*/ 3 h 7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56"/>
              <a:gd name="T49" fmla="*/ 0 h 723"/>
              <a:gd name="T50" fmla="*/ 2756 w 2756"/>
              <a:gd name="T51" fmla="*/ 723 h 7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56" h="723">
                <a:moveTo>
                  <a:pt x="0" y="723"/>
                </a:moveTo>
                <a:cubicBezTo>
                  <a:pt x="89" y="722"/>
                  <a:pt x="377" y="723"/>
                  <a:pt x="538" y="717"/>
                </a:cubicBezTo>
                <a:cubicBezTo>
                  <a:pt x="699" y="711"/>
                  <a:pt x="828" y="697"/>
                  <a:pt x="967" y="685"/>
                </a:cubicBezTo>
                <a:cubicBezTo>
                  <a:pt x="1106" y="673"/>
                  <a:pt x="1246" y="663"/>
                  <a:pt x="1370" y="646"/>
                </a:cubicBezTo>
                <a:cubicBezTo>
                  <a:pt x="1494" y="629"/>
                  <a:pt x="1601" y="623"/>
                  <a:pt x="1709" y="581"/>
                </a:cubicBezTo>
                <a:cubicBezTo>
                  <a:pt x="1817" y="539"/>
                  <a:pt x="1945" y="459"/>
                  <a:pt x="2021" y="394"/>
                </a:cubicBezTo>
                <a:cubicBezTo>
                  <a:pt x="2097" y="329"/>
                  <a:pt x="2134" y="249"/>
                  <a:pt x="2165" y="188"/>
                </a:cubicBezTo>
                <a:cubicBezTo>
                  <a:pt x="2196" y="127"/>
                  <a:pt x="2193" y="58"/>
                  <a:pt x="2208" y="29"/>
                </a:cubicBezTo>
                <a:cubicBezTo>
                  <a:pt x="2223" y="0"/>
                  <a:pt x="2235" y="14"/>
                  <a:pt x="2256" y="11"/>
                </a:cubicBezTo>
                <a:cubicBezTo>
                  <a:pt x="2277" y="8"/>
                  <a:pt x="2302" y="10"/>
                  <a:pt x="2335" y="9"/>
                </a:cubicBezTo>
                <a:cubicBezTo>
                  <a:pt x="2368" y="8"/>
                  <a:pt x="2423" y="6"/>
                  <a:pt x="2455" y="6"/>
                </a:cubicBezTo>
                <a:cubicBezTo>
                  <a:pt x="2487" y="6"/>
                  <a:pt x="2498" y="6"/>
                  <a:pt x="2530" y="6"/>
                </a:cubicBezTo>
                <a:cubicBezTo>
                  <a:pt x="2562" y="6"/>
                  <a:pt x="2619" y="3"/>
                  <a:pt x="2650" y="3"/>
                </a:cubicBezTo>
                <a:cubicBezTo>
                  <a:pt x="2681" y="3"/>
                  <a:pt x="2698" y="3"/>
                  <a:pt x="2715" y="3"/>
                </a:cubicBezTo>
                <a:cubicBezTo>
                  <a:pt x="2732" y="3"/>
                  <a:pt x="2748" y="2"/>
                  <a:pt x="2752" y="2"/>
                </a:cubicBezTo>
                <a:cubicBezTo>
                  <a:pt x="2756" y="2"/>
                  <a:pt x="2742" y="3"/>
                  <a:pt x="2739" y="3"/>
                </a:cubicBezTo>
              </a:path>
            </a:pathLst>
          </a:custGeom>
          <a:noFill/>
          <a:ln w="63500" cap="flat" cmpd="sng">
            <a:solidFill>
              <a:schemeClr val="hlink"/>
            </a:solidFill>
            <a:prstDash val="solid"/>
            <a:round/>
            <a:headEnd type="none" w="sm" len="sm"/>
            <a:tailEnd type="none" w="sm" len="sm"/>
          </a:ln>
        </p:spPr>
        <p:txBody>
          <a:bodyPr/>
          <a:lstStyle/>
          <a:p>
            <a:endParaRPr lang="en-US"/>
          </a:p>
        </p:txBody>
      </p:sp>
      <p:cxnSp>
        <p:nvCxnSpPr>
          <p:cNvPr id="95" name="Straight Connector 94"/>
          <p:cNvCxnSpPr/>
          <p:nvPr/>
        </p:nvCxnSpPr>
        <p:spPr bwMode="auto">
          <a:xfrm flipH="1">
            <a:off x="5640122" y="3459280"/>
            <a:ext cx="3038" cy="2331920"/>
          </a:xfrm>
          <a:prstGeom prst="line">
            <a:avLst/>
          </a:prstGeom>
          <a:noFill/>
          <a:ln w="63500" cap="flat" cmpd="sng" algn="ctr">
            <a:solidFill>
              <a:srgbClr val="A50021"/>
            </a:solidFill>
            <a:prstDash val="solid"/>
            <a:round/>
            <a:headEnd type="none" w="med" len="med"/>
            <a:tailEnd type="none" w="med" len="med"/>
          </a:ln>
          <a:effectLst/>
        </p:spPr>
      </p:cxnSp>
      <p:sp>
        <p:nvSpPr>
          <p:cNvPr id="105" name="Freeform 104"/>
          <p:cNvSpPr/>
          <p:nvPr/>
        </p:nvSpPr>
        <p:spPr bwMode="auto">
          <a:xfrm>
            <a:off x="5682343" y="3676261"/>
            <a:ext cx="3135086" cy="2118049"/>
          </a:xfrm>
          <a:custGeom>
            <a:avLst/>
            <a:gdLst>
              <a:gd name="connsiteX0" fmla="*/ 9330 w 3135086"/>
              <a:gd name="connsiteY0" fmla="*/ 2062066 h 2118049"/>
              <a:gd name="connsiteX1" fmla="*/ 0 w 3135086"/>
              <a:gd name="connsiteY1" fmla="*/ 0 h 2118049"/>
              <a:gd name="connsiteX2" fmla="*/ 587828 w 3135086"/>
              <a:gd name="connsiteY2" fmla="*/ 195943 h 2118049"/>
              <a:gd name="connsiteX3" fmla="*/ 1035698 w 3135086"/>
              <a:gd name="connsiteY3" fmla="*/ 345233 h 2118049"/>
              <a:gd name="connsiteX4" fmla="*/ 1446245 w 3135086"/>
              <a:gd name="connsiteY4" fmla="*/ 485192 h 2118049"/>
              <a:gd name="connsiteX5" fmla="*/ 1922106 w 3135086"/>
              <a:gd name="connsiteY5" fmla="*/ 625151 h 2118049"/>
              <a:gd name="connsiteX6" fmla="*/ 2323322 w 3135086"/>
              <a:gd name="connsiteY6" fmla="*/ 718457 h 2118049"/>
              <a:gd name="connsiteX7" fmla="*/ 2761861 w 3135086"/>
              <a:gd name="connsiteY7" fmla="*/ 821094 h 2118049"/>
              <a:gd name="connsiteX8" fmla="*/ 3135086 w 3135086"/>
              <a:gd name="connsiteY8" fmla="*/ 886408 h 2118049"/>
              <a:gd name="connsiteX9" fmla="*/ 3135086 w 3135086"/>
              <a:gd name="connsiteY9" fmla="*/ 2090057 h 2118049"/>
              <a:gd name="connsiteX10" fmla="*/ 0 w 3135086"/>
              <a:gd name="connsiteY10" fmla="*/ 2118049 h 211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5086" h="2118049">
                <a:moveTo>
                  <a:pt x="9330" y="2062066"/>
                </a:moveTo>
                <a:lnTo>
                  <a:pt x="0" y="0"/>
                </a:lnTo>
                <a:lnTo>
                  <a:pt x="587828" y="195943"/>
                </a:lnTo>
                <a:lnTo>
                  <a:pt x="1035698" y="345233"/>
                </a:lnTo>
                <a:lnTo>
                  <a:pt x="1446245" y="485192"/>
                </a:lnTo>
                <a:lnTo>
                  <a:pt x="1922106" y="625151"/>
                </a:lnTo>
                <a:lnTo>
                  <a:pt x="2323322" y="718457"/>
                </a:lnTo>
                <a:lnTo>
                  <a:pt x="2761861" y="821094"/>
                </a:lnTo>
                <a:lnTo>
                  <a:pt x="3135086" y="886408"/>
                </a:lnTo>
                <a:lnTo>
                  <a:pt x="3135086" y="2090057"/>
                </a:lnTo>
                <a:lnTo>
                  <a:pt x="0" y="2118049"/>
                </a:lnTo>
              </a:path>
            </a:pathLst>
          </a:custGeom>
          <a:gradFill>
            <a:gsLst>
              <a:gs pos="100000">
                <a:schemeClr val="tx2">
                  <a:lumMod val="60000"/>
                  <a:lumOff val="40000"/>
                  <a:alpha val="74000"/>
                </a:schemeClr>
              </a:gs>
              <a:gs pos="100000">
                <a:srgbClr val="5FCA5A"/>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rgbClr val="484D46"/>
              </a:solidFill>
              <a:effectLst/>
              <a:latin typeface="Arial" charset="0"/>
              <a:ea typeface="ＭＳ Ｐゴシック" charset="-128"/>
            </a:endParaRPr>
          </a:p>
        </p:txBody>
      </p:sp>
    </p:spTree>
    <p:extLst>
      <p:ext uri="{BB962C8B-B14F-4D97-AF65-F5344CB8AC3E}">
        <p14:creationId xmlns:p14="http://schemas.microsoft.com/office/powerpoint/2010/main" val="8212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6978"/>
                                        </p:tgtEl>
                                        <p:attrNameLst>
                                          <p:attrName>style.visibility</p:attrName>
                                        </p:attrNameLst>
                                      </p:cBhvr>
                                      <p:to>
                                        <p:strVal val="visible"/>
                                      </p:to>
                                    </p:set>
                                    <p:animEffect transition="in" filter="wipe(down)">
                                      <p:cBhvr>
                                        <p:cTn id="16" dur="500"/>
                                        <p:tgtEl>
                                          <p:spTgt spid="126978"/>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9502"/>
                                        </p:tgtEl>
                                        <p:attrNameLst>
                                          <p:attrName>style.visibility</p:attrName>
                                        </p:attrNameLst>
                                      </p:cBhvr>
                                      <p:to>
                                        <p:strVal val="visible"/>
                                      </p:to>
                                    </p:set>
                                    <p:animEffect transition="in" filter="wipe(down)">
                                      <p:cBhvr>
                                        <p:cTn id="20" dur="500"/>
                                        <p:tgtEl>
                                          <p:spTgt spid="195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down)">
                                      <p:cBhvr>
                                        <p:cTn id="25" dur="500"/>
                                        <p:tgtEl>
                                          <p:spTgt spid="5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wipe(left)">
                                      <p:cBhvr>
                                        <p:cTn id="33" dur="500"/>
                                        <p:tgtEl>
                                          <p:spTgt spid="71"/>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wipe(down)">
                                      <p:cBhvr>
                                        <p:cTn id="37" dur="500"/>
                                        <p:tgtEl>
                                          <p:spTgt spid="76"/>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1500"/>
                            </p:stCondLst>
                            <p:childTnLst>
                              <p:par>
                                <p:cTn id="43" presetID="22" presetClass="entr" presetSubtype="1" fill="hold"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up)">
                                      <p:cBhvr>
                                        <p:cTn id="45" dur="500"/>
                                        <p:tgtEl>
                                          <p:spTgt spid="84"/>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507"/>
                                        </p:tgtEl>
                                        <p:attrNameLst>
                                          <p:attrName>style.visibility</p:attrName>
                                        </p:attrNameLst>
                                      </p:cBhvr>
                                      <p:to>
                                        <p:strVal val="visible"/>
                                      </p:to>
                                    </p:set>
                                    <p:animEffect transition="in" filter="wipe(left)">
                                      <p:cBhvr>
                                        <p:cTn id="54" dur="500"/>
                                        <p:tgtEl>
                                          <p:spTgt spid="19507"/>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9493"/>
                                        </p:tgtEl>
                                        <p:attrNameLst>
                                          <p:attrName>style.visibility</p:attrName>
                                        </p:attrNameLst>
                                      </p:cBhvr>
                                      <p:to>
                                        <p:strVal val="visible"/>
                                      </p:to>
                                    </p:set>
                                    <p:animEffect transition="in" filter="wipe(left)">
                                      <p:cBhvr>
                                        <p:cTn id="58" dur="500"/>
                                        <p:tgtEl>
                                          <p:spTgt spid="19493"/>
                                        </p:tgtEl>
                                      </p:cBhvr>
                                    </p:animEffect>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19499"/>
                                        </p:tgtEl>
                                        <p:attrNameLst>
                                          <p:attrName>style.visibility</p:attrName>
                                        </p:attrNameLst>
                                      </p:cBhvr>
                                      <p:to>
                                        <p:strVal val="visible"/>
                                      </p:to>
                                    </p:set>
                                    <p:animEffect transition="in" filter="wipe(up)">
                                      <p:cBhvr>
                                        <p:cTn id="62" dur="500"/>
                                        <p:tgtEl>
                                          <p:spTgt spid="1949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9508"/>
                                        </p:tgtEl>
                                        <p:attrNameLst>
                                          <p:attrName>style.visibility</p:attrName>
                                        </p:attrNameLst>
                                      </p:cBhvr>
                                      <p:to>
                                        <p:strVal val="visible"/>
                                      </p:to>
                                    </p:set>
                                    <p:animEffect transition="in" filter="wipe(left)">
                                      <p:cBhvr>
                                        <p:cTn id="67" dur="500"/>
                                        <p:tgtEl>
                                          <p:spTgt spid="19508"/>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9495"/>
                                        </p:tgtEl>
                                        <p:attrNameLst>
                                          <p:attrName>style.visibility</p:attrName>
                                        </p:attrNameLst>
                                      </p:cBhvr>
                                      <p:to>
                                        <p:strVal val="visible"/>
                                      </p:to>
                                    </p:set>
                                    <p:animEffect transition="in" filter="wipe(left)">
                                      <p:cBhvr>
                                        <p:cTn id="71" dur="500"/>
                                        <p:tgtEl>
                                          <p:spTgt spid="19495"/>
                                        </p:tgtEl>
                                      </p:cBhvr>
                                    </p:animEffect>
                                  </p:childTnLst>
                                </p:cTn>
                              </p:par>
                            </p:childTnLst>
                          </p:cTn>
                        </p:par>
                        <p:par>
                          <p:cTn id="72" fill="hold">
                            <p:stCondLst>
                              <p:cond delay="1000"/>
                            </p:stCondLst>
                            <p:childTnLst>
                              <p:par>
                                <p:cTn id="73" presetID="22" presetClass="entr" presetSubtype="1" fill="hold" grpId="0" nodeType="afterEffect">
                                  <p:stCondLst>
                                    <p:cond delay="0"/>
                                  </p:stCondLst>
                                  <p:childTnLst>
                                    <p:set>
                                      <p:cBhvr>
                                        <p:cTn id="74" dur="1" fill="hold">
                                          <p:stCondLst>
                                            <p:cond delay="0"/>
                                          </p:stCondLst>
                                        </p:cTn>
                                        <p:tgtEl>
                                          <p:spTgt spid="19501"/>
                                        </p:tgtEl>
                                        <p:attrNameLst>
                                          <p:attrName>style.visibility</p:attrName>
                                        </p:attrNameLst>
                                      </p:cBhvr>
                                      <p:to>
                                        <p:strVal val="visible"/>
                                      </p:to>
                                    </p:set>
                                    <p:animEffect transition="in" filter="wipe(up)">
                                      <p:cBhvr>
                                        <p:cTn id="75" dur="500"/>
                                        <p:tgtEl>
                                          <p:spTgt spid="19501"/>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506"/>
                                        </p:tgtEl>
                                        <p:attrNameLst>
                                          <p:attrName>style.visibility</p:attrName>
                                        </p:attrNameLst>
                                      </p:cBhvr>
                                      <p:to>
                                        <p:strVal val="visible"/>
                                      </p:to>
                                    </p:set>
                                    <p:animEffect transition="in" filter="wipe(left)">
                                      <p:cBhvr>
                                        <p:cTn id="80" dur="500"/>
                                        <p:tgtEl>
                                          <p:spTgt spid="19506"/>
                                        </p:tgtEl>
                                      </p:cBhvr>
                                    </p:animEffect>
                                  </p:childTnLst>
                                </p:cTn>
                              </p:par>
                            </p:childTnLst>
                          </p:cTn>
                        </p:par>
                        <p:par>
                          <p:cTn id="81" fill="hold">
                            <p:stCondLst>
                              <p:cond delay="500"/>
                            </p:stCondLst>
                            <p:childTnLst>
                              <p:par>
                                <p:cTn id="82" presetID="22" presetClass="entr" presetSubtype="1" fill="hold" nodeType="after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wipe(up)">
                                      <p:cBhvr>
                                        <p:cTn id="84" dur="500"/>
                                        <p:tgtEl>
                                          <p:spTgt spid="95"/>
                                        </p:tgtEl>
                                      </p:cBhvr>
                                    </p:animEffect>
                                  </p:childTnLst>
                                </p:cTn>
                              </p:par>
                            </p:childTnLst>
                          </p:cTn>
                        </p:par>
                        <p:par>
                          <p:cTn id="85" fill="hold">
                            <p:stCondLst>
                              <p:cond delay="1000"/>
                            </p:stCondLst>
                            <p:childTnLst>
                              <p:par>
                                <p:cTn id="86" presetID="22" presetClass="entr" presetSubtype="8" fill="hold" grpId="0" nodeType="afterEffect">
                                  <p:stCondLst>
                                    <p:cond delay="0"/>
                                  </p:stCondLst>
                                  <p:childTnLst>
                                    <p:set>
                                      <p:cBhvr>
                                        <p:cTn id="87" dur="1" fill="hold">
                                          <p:stCondLst>
                                            <p:cond delay="0"/>
                                          </p:stCondLst>
                                        </p:cTn>
                                        <p:tgtEl>
                                          <p:spTgt spid="19496"/>
                                        </p:tgtEl>
                                        <p:attrNameLst>
                                          <p:attrName>style.visibility</p:attrName>
                                        </p:attrNameLst>
                                      </p:cBhvr>
                                      <p:to>
                                        <p:strVal val="visible"/>
                                      </p:to>
                                    </p:set>
                                    <p:animEffect transition="in" filter="wipe(left)">
                                      <p:cBhvr>
                                        <p:cTn id="88" dur="500"/>
                                        <p:tgtEl>
                                          <p:spTgt spid="19496"/>
                                        </p:tgtEl>
                                      </p:cBhvr>
                                    </p:animEffect>
                                  </p:childTnLst>
                                </p:cTn>
                              </p:par>
                            </p:childTnLst>
                          </p:cTn>
                        </p:par>
                        <p:par>
                          <p:cTn id="89" fill="hold">
                            <p:stCondLst>
                              <p:cond delay="1500"/>
                            </p:stCondLst>
                            <p:childTnLst>
                              <p:par>
                                <p:cTn id="90" presetID="22" presetClass="entr" presetSubtype="1" fill="hold" grpId="0" nodeType="afterEffect">
                                  <p:stCondLst>
                                    <p:cond delay="0"/>
                                  </p:stCondLst>
                                  <p:childTnLst>
                                    <p:set>
                                      <p:cBhvr>
                                        <p:cTn id="91" dur="1" fill="hold">
                                          <p:stCondLst>
                                            <p:cond delay="0"/>
                                          </p:stCondLst>
                                        </p:cTn>
                                        <p:tgtEl>
                                          <p:spTgt spid="19500"/>
                                        </p:tgtEl>
                                        <p:attrNameLst>
                                          <p:attrName>style.visibility</p:attrName>
                                        </p:attrNameLst>
                                      </p:cBhvr>
                                      <p:to>
                                        <p:strVal val="visible"/>
                                      </p:to>
                                    </p:set>
                                    <p:animEffect transition="in" filter="wipe(up)">
                                      <p:cBhvr>
                                        <p:cTn id="92" dur="500"/>
                                        <p:tgtEl>
                                          <p:spTgt spid="1950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wipe(left)">
                                      <p:cBhvr>
                                        <p:cTn id="97" dur="500"/>
                                        <p:tgtEl>
                                          <p:spTgt spid="8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wipe(left)">
                                      <p:cBhvr>
                                        <p:cTn id="10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126978" grpId="0" animBg="1"/>
      <p:bldP spid="19493" grpId="0"/>
      <p:bldP spid="19495" grpId="0"/>
      <p:bldP spid="19496" grpId="0"/>
      <p:bldP spid="19499" grpId="0" animBg="1"/>
      <p:bldP spid="19500" grpId="0" animBg="1"/>
      <p:bldP spid="19501" grpId="0" animBg="1"/>
      <p:bldP spid="19502" grpId="0"/>
      <p:bldP spid="19507" grpId="0" animBg="1"/>
      <p:bldP spid="19508" grpId="0" animBg="1"/>
      <p:bldP spid="54" grpId="0"/>
      <p:bldP spid="55" grpId="0"/>
      <p:bldP spid="89" grpId="0" animBg="1"/>
      <p:bldP spid="19506" grpId="0" animBg="1"/>
      <p:bldP spid="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Methods</a:t>
            </a:r>
            <a:endParaRPr lang="en-US" dirty="0"/>
          </a:p>
        </p:txBody>
      </p:sp>
      <p:sp>
        <p:nvSpPr>
          <p:cNvPr id="3" name="Content Placeholder 2"/>
          <p:cNvSpPr>
            <a:spLocks noGrp="1"/>
          </p:cNvSpPr>
          <p:nvPr>
            <p:ph idx="1"/>
          </p:nvPr>
        </p:nvSpPr>
        <p:spPr/>
        <p:txBody>
          <a:bodyPr/>
          <a:lstStyle/>
          <a:p>
            <a:pPr algn="just"/>
            <a:r>
              <a:rPr lang="en-US" sz="1600" dirty="0" smtClean="0"/>
              <a:t>Patients </a:t>
            </a:r>
            <a:r>
              <a:rPr lang="en-US" sz="1600" dirty="0"/>
              <a:t>with clinical Stage I (T1c-T2a, PSA&lt;10, Gleason &lt;6) adenocarcinoma of the prostate were entered onto an IRB approved, multi-institutional trial. Eligible patients were randomly assigned to receive either 79.2 CGE in 44 fractions (1.8 CGE per day – Arm I) versus 38 CGE in 5 fractions (7.6 CGE per day – Arm II). </a:t>
            </a:r>
          </a:p>
          <a:p>
            <a:pPr algn="just"/>
            <a:endParaRPr lang="en-US" sz="1600" dirty="0"/>
          </a:p>
          <a:p>
            <a:pPr algn="just"/>
            <a:r>
              <a:rPr lang="en-US" sz="1600" dirty="0"/>
              <a:t>All patients had placement of </a:t>
            </a:r>
            <a:r>
              <a:rPr lang="en-US" sz="1600" dirty="0" err="1"/>
              <a:t>fiducial</a:t>
            </a:r>
            <a:r>
              <a:rPr lang="en-US" sz="1600" dirty="0"/>
              <a:t> markers prior to treatment planning. Planning consisted of treatment planning CT scan, with a pelvic MRI obtained (external coils only) to better define the boundaries of the prostate gland. Eligibility requirement included informed consent, AUA symptom score &lt; 16. After treatment, patients are followed with PSA readings and EPIC quality of life indices at 3 months, 6 months and then every 6 months.</a:t>
            </a:r>
          </a:p>
          <a:p>
            <a:pPr algn="just"/>
            <a:endParaRPr lang="en-US" sz="1600" dirty="0"/>
          </a:p>
          <a:p>
            <a:pPr algn="just"/>
            <a:r>
              <a:rPr lang="en-US" sz="1600" dirty="0"/>
              <a:t>PTV was defined as 2mm-3mm around the prostate. An </a:t>
            </a:r>
            <a:r>
              <a:rPr lang="en-US" sz="1600" dirty="0" err="1"/>
              <a:t>eval</a:t>
            </a:r>
            <a:r>
              <a:rPr lang="en-US" sz="1600" dirty="0"/>
              <a:t>-PTV was included the PTV with a 5mm in the lateral expansion.  Field design was optimized for 95% coverage of the </a:t>
            </a:r>
            <a:r>
              <a:rPr lang="en-US" sz="1600" dirty="0" err="1"/>
              <a:t>eval</a:t>
            </a:r>
            <a:r>
              <a:rPr lang="en-US" sz="1600" dirty="0"/>
              <a:t>-PTV. All patients were treated with daily marker based IGRT. Most patients had MRI soft tissue registration</a:t>
            </a:r>
            <a:r>
              <a:rPr lang="en-US" sz="1600" dirty="0" smtClean="0"/>
              <a:t>.</a:t>
            </a:r>
            <a:endParaRPr lang="en-US" sz="1600" dirty="0"/>
          </a:p>
        </p:txBody>
      </p:sp>
    </p:spTree>
    <p:extLst>
      <p:ext uri="{BB962C8B-B14F-4D97-AF65-F5344CB8AC3E}">
        <p14:creationId xmlns:p14="http://schemas.microsoft.com/office/powerpoint/2010/main" val="385900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4327" y="1493838"/>
            <a:ext cx="786674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703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Results</a:t>
            </a:r>
            <a:endParaRPr lang="en-US" dirty="0"/>
          </a:p>
        </p:txBody>
      </p:sp>
      <p:sp>
        <p:nvSpPr>
          <p:cNvPr id="3" name="Content Placeholder 2"/>
          <p:cNvSpPr>
            <a:spLocks noGrp="1"/>
          </p:cNvSpPr>
          <p:nvPr>
            <p:ph idx="1"/>
          </p:nvPr>
        </p:nvSpPr>
        <p:spPr>
          <a:xfrm>
            <a:off x="228600" y="1198563"/>
            <a:ext cx="8458200" cy="4525962"/>
          </a:xfrm>
        </p:spPr>
        <p:txBody>
          <a:bodyPr/>
          <a:lstStyle/>
          <a:p>
            <a:pPr algn="just"/>
            <a:r>
              <a:rPr lang="en-US" sz="1600" dirty="0" smtClean="0"/>
              <a:t>The </a:t>
            </a:r>
            <a:r>
              <a:rPr lang="en-US" sz="1600" dirty="0"/>
              <a:t>study was opened in Chicago in December, 2010, and in Oklahoma City in August, 2011. As of February 10, 2012, a total of 24 patients have been accrued to the study. Fifteen patients have completed treatment and have undergone review of acute toxicity during treatment. </a:t>
            </a:r>
          </a:p>
          <a:p>
            <a:pPr algn="just"/>
            <a:r>
              <a:rPr lang="en-US" sz="1600" dirty="0"/>
              <a:t>Minor changes in the proximal and/or, distal margin, MRI registration, or prostate contouring were done for almost all cases during QA external review before treatment. However, none of them would have produced target under-dosage.  All patients completed treatment as specified in the protocol without any major violations. </a:t>
            </a:r>
          </a:p>
        </p:txBody>
      </p:sp>
    </p:spTree>
    <p:extLst>
      <p:ext uri="{BB962C8B-B14F-4D97-AF65-F5344CB8AC3E}">
        <p14:creationId xmlns:p14="http://schemas.microsoft.com/office/powerpoint/2010/main" val="78279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Results</a:t>
            </a:r>
            <a:endParaRPr lang="en-US" dirty="0"/>
          </a:p>
        </p:txBody>
      </p:sp>
      <p:sp>
        <p:nvSpPr>
          <p:cNvPr id="3" name="Content Placeholder 2"/>
          <p:cNvSpPr>
            <a:spLocks noGrp="1"/>
          </p:cNvSpPr>
          <p:nvPr>
            <p:ph idx="1"/>
          </p:nvPr>
        </p:nvSpPr>
        <p:spPr>
          <a:xfrm>
            <a:off x="228600" y="1198563"/>
            <a:ext cx="8458200" cy="4525962"/>
          </a:xfrm>
        </p:spPr>
        <p:txBody>
          <a:bodyPr/>
          <a:lstStyle/>
          <a:p>
            <a:pPr algn="just"/>
            <a:r>
              <a:rPr lang="en-US" sz="1600" dirty="0" smtClean="0"/>
              <a:t>All </a:t>
            </a:r>
            <a:r>
              <a:rPr lang="en-US" sz="1600" dirty="0"/>
              <a:t>15 patients had Grade 0-1 genitourinary and gastrointestinal toxicity. Six patients (3/8 in Arm I and 3/7 in Arm II) experienced grade 2 toxicity (primarily dermatitis or fatigue). There has been no grade 3 or higher acute toxicity. </a:t>
            </a:r>
          </a:p>
          <a:p>
            <a:pPr algn="just"/>
            <a:r>
              <a:rPr lang="en-US" sz="1600" dirty="0" smtClean="0"/>
              <a:t>For </a:t>
            </a:r>
            <a:r>
              <a:rPr lang="en-US" sz="1600" dirty="0"/>
              <a:t>all patients acute toxicity was minimal with no grade 2 or higher GU AE other than the use of alpha blockers during treatment in 23% (5/22) of patients.  No grade 2 or higher GI AE were seen. Hyperpigmentation/redness was seen in 2 patients. No grade 3 or higher AE were seen. AUA score returned to baseline before the first follow up (see table).  AUA and EPIC scores were unchanged for both arms compared to baseline (see table) except for the EPIC sexual domain.  Sexual QOL is multifactorial and relative changes can be seen with a sensitive instrument. However, longer follow up and larger cohort will be necessary to define real changes over time in this domain</a:t>
            </a:r>
            <a:r>
              <a:rPr lang="en-US" sz="1600" dirty="0" smtClean="0"/>
              <a:t>.</a:t>
            </a:r>
            <a:endParaRPr lang="en-US" sz="1600" dirty="0"/>
          </a:p>
        </p:txBody>
      </p:sp>
    </p:spTree>
    <p:extLst>
      <p:ext uri="{BB962C8B-B14F-4D97-AF65-F5344CB8AC3E}">
        <p14:creationId xmlns:p14="http://schemas.microsoft.com/office/powerpoint/2010/main" val="959653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Standard course </a:t>
            </a:r>
            <a:r>
              <a:rPr lang="en-US" sz="2800" dirty="0" err="1" smtClean="0"/>
              <a:t>vs</a:t>
            </a:r>
            <a:r>
              <a:rPr lang="en-US" sz="2800" dirty="0" smtClean="0"/>
              <a:t> </a:t>
            </a:r>
            <a:r>
              <a:rPr lang="en-US" sz="2800" dirty="0" err="1" smtClean="0"/>
              <a:t>hypofractionated</a:t>
            </a:r>
            <a:r>
              <a:rPr lang="en-US" sz="2800" dirty="0" smtClean="0"/>
              <a:t> protons for prostate cancer</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4926739"/>
              </p:ext>
            </p:extLst>
          </p:nvPr>
        </p:nvGraphicFramePr>
        <p:xfrm>
          <a:off x="228600" y="2227263"/>
          <a:ext cx="8458200" cy="243840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endParaRPr lang="en-US" dirty="0"/>
                    </a:p>
                  </a:txBody>
                  <a:tcPr/>
                </a:tc>
                <a:tc>
                  <a:txBody>
                    <a:bodyPr/>
                    <a:lstStyle/>
                    <a:p>
                      <a:pPr algn="ctr"/>
                      <a:r>
                        <a:rPr lang="en-US" sz="2800" dirty="0" smtClean="0"/>
                        <a:t>Baseline</a:t>
                      </a:r>
                      <a:endParaRPr lang="en-US" sz="2800" dirty="0"/>
                    </a:p>
                  </a:txBody>
                  <a:tcPr/>
                </a:tc>
                <a:tc>
                  <a:txBody>
                    <a:bodyPr/>
                    <a:lstStyle/>
                    <a:p>
                      <a:pPr algn="ctr"/>
                      <a:r>
                        <a:rPr lang="en-US" sz="2800" dirty="0" smtClean="0"/>
                        <a:t>3 mo</a:t>
                      </a:r>
                      <a:endParaRPr lang="en-US" sz="2800" dirty="0"/>
                    </a:p>
                  </a:txBody>
                  <a:tcPr/>
                </a:tc>
                <a:tc>
                  <a:txBody>
                    <a:bodyPr/>
                    <a:lstStyle/>
                    <a:p>
                      <a:pPr algn="ctr"/>
                      <a:r>
                        <a:rPr lang="en-US" sz="2800" dirty="0" smtClean="0"/>
                        <a:t>6 mo</a:t>
                      </a:r>
                      <a:endParaRPr lang="en-US" sz="2800" dirty="0"/>
                    </a:p>
                  </a:txBody>
                  <a:tcPr/>
                </a:tc>
              </a:tr>
              <a:tr h="370840">
                <a:tc gridSpan="4">
                  <a:txBody>
                    <a:bodyPr/>
                    <a:lstStyle/>
                    <a:p>
                      <a:r>
                        <a:rPr lang="en-US" sz="3600" dirty="0" smtClean="0"/>
                        <a:t>AUA Symptom Score</a:t>
                      </a:r>
                      <a:endParaRPr lang="en-US" sz="3600" dirty="0"/>
                    </a:p>
                  </a:txBody>
                  <a:tcPr/>
                </a:tc>
                <a:tc hMerge="1">
                  <a:txBody>
                    <a:bodyPr/>
                    <a:lstStyle/>
                    <a:p>
                      <a:endParaRPr lang="en-US" sz="4800" dirty="0"/>
                    </a:p>
                  </a:txBody>
                  <a:tcPr/>
                </a:tc>
                <a:tc hMerge="1">
                  <a:txBody>
                    <a:bodyPr/>
                    <a:lstStyle/>
                    <a:p>
                      <a:endParaRPr lang="en-US" sz="4800" dirty="0"/>
                    </a:p>
                  </a:txBody>
                  <a:tcPr/>
                </a:tc>
                <a:tc hMerge="1">
                  <a:txBody>
                    <a:bodyPr/>
                    <a:lstStyle/>
                    <a:p>
                      <a:endParaRPr lang="en-US" sz="4800" dirty="0"/>
                    </a:p>
                  </a:txBody>
                  <a:tcPr/>
                </a:tc>
              </a:tr>
              <a:tr h="370840">
                <a:tc>
                  <a:txBody>
                    <a:bodyPr/>
                    <a:lstStyle/>
                    <a:p>
                      <a:pPr algn="ctr"/>
                      <a:r>
                        <a:rPr lang="en-US" sz="3600" dirty="0" smtClean="0"/>
                        <a:t>Arm A</a:t>
                      </a:r>
                      <a:endParaRPr lang="en-US" sz="3600" dirty="0"/>
                    </a:p>
                  </a:txBody>
                  <a:tcPr/>
                </a:tc>
                <a:tc>
                  <a:txBody>
                    <a:bodyPr/>
                    <a:lstStyle/>
                    <a:p>
                      <a:pPr algn="ctr"/>
                      <a:r>
                        <a:rPr lang="en-US" sz="3600" dirty="0" smtClean="0"/>
                        <a:t>4.3</a:t>
                      </a:r>
                      <a:endParaRPr lang="en-US" sz="3600" dirty="0"/>
                    </a:p>
                  </a:txBody>
                  <a:tcPr/>
                </a:tc>
                <a:tc>
                  <a:txBody>
                    <a:bodyPr/>
                    <a:lstStyle/>
                    <a:p>
                      <a:pPr algn="ctr"/>
                      <a:r>
                        <a:rPr lang="en-US" sz="3600" dirty="0" smtClean="0"/>
                        <a:t>3.3</a:t>
                      </a:r>
                      <a:endParaRPr lang="en-US" sz="3600" dirty="0"/>
                    </a:p>
                  </a:txBody>
                  <a:tcPr/>
                </a:tc>
                <a:tc>
                  <a:txBody>
                    <a:bodyPr/>
                    <a:lstStyle/>
                    <a:p>
                      <a:pPr algn="ctr"/>
                      <a:r>
                        <a:rPr lang="en-US" sz="3600" dirty="0" smtClean="0"/>
                        <a:t>7.0</a:t>
                      </a:r>
                      <a:endParaRPr lang="en-US" sz="3600" dirty="0"/>
                    </a:p>
                  </a:txBody>
                  <a:tcPr/>
                </a:tc>
              </a:tr>
              <a:tr h="370840">
                <a:tc>
                  <a:txBody>
                    <a:bodyPr/>
                    <a:lstStyle/>
                    <a:p>
                      <a:pPr algn="ctr"/>
                      <a:r>
                        <a:rPr lang="en-US" sz="3600" dirty="0" smtClean="0"/>
                        <a:t>Arm B</a:t>
                      </a:r>
                      <a:endParaRPr lang="en-US" sz="3600" dirty="0"/>
                    </a:p>
                  </a:txBody>
                  <a:tcPr/>
                </a:tc>
                <a:tc>
                  <a:txBody>
                    <a:bodyPr/>
                    <a:lstStyle/>
                    <a:p>
                      <a:pPr algn="ctr"/>
                      <a:r>
                        <a:rPr lang="en-US" sz="3600" dirty="0" smtClean="0"/>
                        <a:t>5.7</a:t>
                      </a:r>
                      <a:endParaRPr lang="en-US" sz="3600" dirty="0"/>
                    </a:p>
                  </a:txBody>
                  <a:tcPr/>
                </a:tc>
                <a:tc>
                  <a:txBody>
                    <a:bodyPr/>
                    <a:lstStyle/>
                    <a:p>
                      <a:pPr algn="ctr"/>
                      <a:r>
                        <a:rPr lang="en-US" sz="3600" dirty="0" smtClean="0"/>
                        <a:t>5.8</a:t>
                      </a:r>
                      <a:endParaRPr lang="en-US" sz="3600" dirty="0"/>
                    </a:p>
                  </a:txBody>
                  <a:tcPr/>
                </a:tc>
                <a:tc>
                  <a:txBody>
                    <a:bodyPr/>
                    <a:lstStyle/>
                    <a:p>
                      <a:pPr algn="ctr"/>
                      <a:r>
                        <a:rPr lang="en-US" sz="3600" dirty="0" smtClean="0"/>
                        <a:t>7.7</a:t>
                      </a:r>
                      <a:endParaRPr lang="en-US" sz="3600" dirty="0"/>
                    </a:p>
                  </a:txBody>
                  <a:tcPr/>
                </a:tc>
              </a:tr>
            </a:tbl>
          </a:graphicData>
        </a:graphic>
      </p:graphicFrame>
    </p:spTree>
    <p:extLst>
      <p:ext uri="{BB962C8B-B14F-4D97-AF65-F5344CB8AC3E}">
        <p14:creationId xmlns:p14="http://schemas.microsoft.com/office/powerpoint/2010/main" val="253842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Standard course </a:t>
            </a:r>
            <a:r>
              <a:rPr lang="en-US" sz="2800" dirty="0" err="1"/>
              <a:t>vs</a:t>
            </a:r>
            <a:r>
              <a:rPr lang="en-US" sz="2800" dirty="0"/>
              <a:t> </a:t>
            </a:r>
            <a:r>
              <a:rPr lang="en-US" sz="2800" dirty="0" err="1"/>
              <a:t>hypofractionated</a:t>
            </a:r>
            <a:r>
              <a:rPr lang="en-US" sz="2800" dirty="0"/>
              <a:t> protons for prostate cancer</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8613723"/>
              </p:ext>
            </p:extLst>
          </p:nvPr>
        </p:nvGraphicFramePr>
        <p:xfrm>
          <a:off x="228600" y="2227263"/>
          <a:ext cx="8458200" cy="243840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endParaRPr lang="en-US" dirty="0"/>
                    </a:p>
                  </a:txBody>
                  <a:tcPr/>
                </a:tc>
                <a:tc>
                  <a:txBody>
                    <a:bodyPr/>
                    <a:lstStyle/>
                    <a:p>
                      <a:pPr algn="ctr"/>
                      <a:r>
                        <a:rPr lang="en-US" sz="2800" dirty="0" smtClean="0"/>
                        <a:t>Baseline</a:t>
                      </a:r>
                      <a:endParaRPr lang="en-US" sz="2800" dirty="0"/>
                    </a:p>
                  </a:txBody>
                  <a:tcPr/>
                </a:tc>
                <a:tc>
                  <a:txBody>
                    <a:bodyPr/>
                    <a:lstStyle/>
                    <a:p>
                      <a:pPr algn="ctr"/>
                      <a:r>
                        <a:rPr lang="en-US" sz="2800" dirty="0" smtClean="0"/>
                        <a:t>3 mo</a:t>
                      </a:r>
                      <a:endParaRPr lang="en-US" sz="2800" dirty="0"/>
                    </a:p>
                  </a:txBody>
                  <a:tcPr/>
                </a:tc>
                <a:tc>
                  <a:txBody>
                    <a:bodyPr/>
                    <a:lstStyle/>
                    <a:p>
                      <a:pPr algn="ctr"/>
                      <a:r>
                        <a:rPr lang="en-US" sz="2800" dirty="0" smtClean="0"/>
                        <a:t>6 mo</a:t>
                      </a:r>
                      <a:endParaRPr lang="en-US" sz="2800" dirty="0"/>
                    </a:p>
                  </a:txBody>
                  <a:tcPr/>
                </a:tc>
              </a:tr>
              <a:tr h="370840">
                <a:tc gridSpan="4">
                  <a:txBody>
                    <a:bodyPr/>
                    <a:lstStyle/>
                    <a:p>
                      <a:r>
                        <a:rPr lang="en-US" sz="3600" dirty="0" smtClean="0"/>
                        <a:t>EPIC GU</a:t>
                      </a:r>
                      <a:endParaRPr lang="en-US" sz="3600" dirty="0"/>
                    </a:p>
                  </a:txBody>
                  <a:tcPr/>
                </a:tc>
                <a:tc hMerge="1">
                  <a:txBody>
                    <a:bodyPr/>
                    <a:lstStyle/>
                    <a:p>
                      <a:endParaRPr lang="en-US" sz="4800" dirty="0"/>
                    </a:p>
                  </a:txBody>
                  <a:tcPr/>
                </a:tc>
                <a:tc hMerge="1">
                  <a:txBody>
                    <a:bodyPr/>
                    <a:lstStyle/>
                    <a:p>
                      <a:endParaRPr lang="en-US" sz="4800" dirty="0"/>
                    </a:p>
                  </a:txBody>
                  <a:tcPr/>
                </a:tc>
                <a:tc hMerge="1">
                  <a:txBody>
                    <a:bodyPr/>
                    <a:lstStyle/>
                    <a:p>
                      <a:endParaRPr lang="en-US" sz="4800" dirty="0"/>
                    </a:p>
                  </a:txBody>
                  <a:tcPr/>
                </a:tc>
              </a:tr>
              <a:tr h="370840">
                <a:tc>
                  <a:txBody>
                    <a:bodyPr/>
                    <a:lstStyle/>
                    <a:p>
                      <a:pPr algn="ctr"/>
                      <a:r>
                        <a:rPr lang="en-US" sz="3600" dirty="0" smtClean="0"/>
                        <a:t>Arm A</a:t>
                      </a:r>
                      <a:endParaRPr lang="en-US" sz="3600" dirty="0"/>
                    </a:p>
                  </a:txBody>
                  <a:tcPr/>
                </a:tc>
                <a:tc>
                  <a:txBody>
                    <a:bodyPr/>
                    <a:lstStyle/>
                    <a:p>
                      <a:pPr algn="ctr"/>
                      <a:r>
                        <a:rPr lang="en-US" sz="3600" dirty="0" smtClean="0"/>
                        <a:t>85</a:t>
                      </a:r>
                      <a:endParaRPr lang="en-US" sz="3600" dirty="0"/>
                    </a:p>
                  </a:txBody>
                  <a:tcPr/>
                </a:tc>
                <a:tc>
                  <a:txBody>
                    <a:bodyPr/>
                    <a:lstStyle/>
                    <a:p>
                      <a:pPr algn="ctr"/>
                      <a:r>
                        <a:rPr lang="en-US" sz="3600" dirty="0" smtClean="0"/>
                        <a:t>86</a:t>
                      </a:r>
                      <a:endParaRPr lang="en-US" sz="3600" dirty="0"/>
                    </a:p>
                  </a:txBody>
                  <a:tcPr/>
                </a:tc>
                <a:tc>
                  <a:txBody>
                    <a:bodyPr/>
                    <a:lstStyle/>
                    <a:p>
                      <a:pPr algn="ctr"/>
                      <a:r>
                        <a:rPr lang="en-US" sz="3600" dirty="0" smtClean="0"/>
                        <a:t>83</a:t>
                      </a:r>
                      <a:endParaRPr lang="en-US" sz="3600" dirty="0"/>
                    </a:p>
                  </a:txBody>
                  <a:tcPr/>
                </a:tc>
              </a:tr>
              <a:tr h="370840">
                <a:tc>
                  <a:txBody>
                    <a:bodyPr/>
                    <a:lstStyle/>
                    <a:p>
                      <a:pPr algn="ctr"/>
                      <a:r>
                        <a:rPr lang="en-US" sz="3600" dirty="0" smtClean="0"/>
                        <a:t>Arm B</a:t>
                      </a:r>
                      <a:endParaRPr lang="en-US" sz="3600" dirty="0"/>
                    </a:p>
                  </a:txBody>
                  <a:tcPr/>
                </a:tc>
                <a:tc>
                  <a:txBody>
                    <a:bodyPr/>
                    <a:lstStyle/>
                    <a:p>
                      <a:pPr algn="ctr"/>
                      <a:r>
                        <a:rPr lang="en-US" sz="3600" dirty="0" smtClean="0"/>
                        <a:t>88</a:t>
                      </a:r>
                      <a:endParaRPr lang="en-US" sz="3600" dirty="0"/>
                    </a:p>
                  </a:txBody>
                  <a:tcPr/>
                </a:tc>
                <a:tc>
                  <a:txBody>
                    <a:bodyPr/>
                    <a:lstStyle/>
                    <a:p>
                      <a:pPr algn="ctr"/>
                      <a:r>
                        <a:rPr lang="en-US" sz="3600" dirty="0" smtClean="0"/>
                        <a:t>81</a:t>
                      </a:r>
                      <a:endParaRPr lang="en-US" sz="3600" dirty="0"/>
                    </a:p>
                  </a:txBody>
                  <a:tcPr/>
                </a:tc>
                <a:tc>
                  <a:txBody>
                    <a:bodyPr/>
                    <a:lstStyle/>
                    <a:p>
                      <a:pPr algn="ctr"/>
                      <a:r>
                        <a:rPr lang="en-US" sz="3600" dirty="0" smtClean="0"/>
                        <a:t>88</a:t>
                      </a:r>
                      <a:endParaRPr lang="en-US" sz="3600" dirty="0"/>
                    </a:p>
                  </a:txBody>
                  <a:tcPr/>
                </a:tc>
              </a:tr>
            </a:tbl>
          </a:graphicData>
        </a:graphic>
      </p:graphicFrame>
    </p:spTree>
    <p:extLst>
      <p:ext uri="{BB962C8B-B14F-4D97-AF65-F5344CB8AC3E}">
        <p14:creationId xmlns:p14="http://schemas.microsoft.com/office/powerpoint/2010/main" val="983110830"/>
      </p:ext>
    </p:extLst>
  </p:cSld>
  <p:clrMapOvr>
    <a:masterClrMapping/>
  </p:clrMapOvr>
</p:sld>
</file>

<file path=ppt/theme/theme1.xml><?xml version="1.0" encoding="utf-8"?>
<a:theme xmlns:a="http://schemas.openxmlformats.org/drawingml/2006/main" name="2_Procure">
  <a:themeElements>
    <a:clrScheme name="2_Procure 13">
      <a:dk1>
        <a:srgbClr val="484D46"/>
      </a:dk1>
      <a:lt1>
        <a:srgbClr val="FFFFFF"/>
      </a:lt1>
      <a:dk2>
        <a:srgbClr val="304E88"/>
      </a:dk2>
      <a:lt2>
        <a:srgbClr val="808080"/>
      </a:lt2>
      <a:accent1>
        <a:srgbClr val="304E88"/>
      </a:accent1>
      <a:accent2>
        <a:srgbClr val="D79722"/>
      </a:accent2>
      <a:accent3>
        <a:srgbClr val="FFFFFF"/>
      </a:accent3>
      <a:accent4>
        <a:srgbClr val="3C403A"/>
      </a:accent4>
      <a:accent5>
        <a:srgbClr val="ADB2C3"/>
      </a:accent5>
      <a:accent6>
        <a:srgbClr val="C3881E"/>
      </a:accent6>
      <a:hlink>
        <a:srgbClr val="921B1D"/>
      </a:hlink>
      <a:folHlink>
        <a:srgbClr val="667676"/>
      </a:folHlink>
    </a:clrScheme>
    <a:fontScheme name="2_Proc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lnDef>
  </a:objectDefaults>
  <a:extraClrSchemeLst>
    <a:extraClrScheme>
      <a:clrScheme name="2_Proc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oc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oc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oc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oc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oc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oc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oc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oc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oc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oc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oc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Procure 13">
        <a:dk1>
          <a:srgbClr val="484D46"/>
        </a:dk1>
        <a:lt1>
          <a:srgbClr val="FFFFFF"/>
        </a:lt1>
        <a:dk2>
          <a:srgbClr val="304E88"/>
        </a:dk2>
        <a:lt2>
          <a:srgbClr val="808080"/>
        </a:lt2>
        <a:accent1>
          <a:srgbClr val="304E88"/>
        </a:accent1>
        <a:accent2>
          <a:srgbClr val="D79722"/>
        </a:accent2>
        <a:accent3>
          <a:srgbClr val="FFFFFF"/>
        </a:accent3>
        <a:accent4>
          <a:srgbClr val="3C403A"/>
        </a:accent4>
        <a:accent5>
          <a:srgbClr val="ADB2C3"/>
        </a:accent5>
        <a:accent6>
          <a:srgbClr val="C3881E"/>
        </a:accent6>
        <a:hlink>
          <a:srgbClr val="921B1D"/>
        </a:hlink>
        <a:folHlink>
          <a:srgbClr val="6676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484D46"/>
            </a:solidFill>
            <a:effectLst/>
            <a:latin typeface="Arial" charset="0"/>
            <a:ea typeface="ＭＳ Ｐゴシック"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6FAC934461E14DA23B062FE866D54F" ma:contentTypeVersion="2" ma:contentTypeDescription="Create a new document." ma:contentTypeScope="" ma:versionID="42d4a1370c167969a8e533bddd0571f5">
  <xsd:schema xmlns:xsd="http://www.w3.org/2001/XMLSchema" xmlns:xs="http://www.w3.org/2001/XMLSchema" xmlns:p="http://schemas.microsoft.com/office/2006/metadata/properties" xmlns:ns2="496423e5-0ffa-4cb5-8c7d-87ca54499c31" targetNamespace="http://schemas.microsoft.com/office/2006/metadata/properties" ma:root="true" ma:fieldsID="4db06413e886310431c0df68fc656d57" ns2:_="">
    <xsd:import namespace="496423e5-0ffa-4cb5-8c7d-87ca54499c3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6423e5-0ffa-4cb5-8c7d-87ca54499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F7A28-2C47-450C-AA89-A06113C9D674}"/>
</file>

<file path=customXml/itemProps2.xml><?xml version="1.0" encoding="utf-8"?>
<ds:datastoreItem xmlns:ds="http://schemas.openxmlformats.org/officeDocument/2006/customXml" ds:itemID="{5B32E487-15BC-4431-B7E9-80823AA97099}"/>
</file>

<file path=customXml/itemProps3.xml><?xml version="1.0" encoding="utf-8"?>
<ds:datastoreItem xmlns:ds="http://schemas.openxmlformats.org/officeDocument/2006/customXml" ds:itemID="{A733F04F-72F6-43F5-9B51-D4C815E51732}"/>
</file>

<file path=docProps/app.xml><?xml version="1.0" encoding="utf-8"?>
<Properties xmlns="http://schemas.openxmlformats.org/officeDocument/2006/extended-properties" xmlns:vt="http://schemas.openxmlformats.org/officeDocument/2006/docPropsVTypes">
  <Template/>
  <TotalTime>0</TotalTime>
  <Words>1003</Words>
  <Application>Microsoft Office PowerPoint</Application>
  <PresentationFormat>On-screen Show (4:3)</PresentationFormat>
  <Paragraphs>131</Paragraphs>
  <Slides>16</Slides>
  <Notes>3</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2_Procure</vt:lpstr>
      <vt:lpstr>Custom Design</vt:lpstr>
      <vt:lpstr>Hypofractionated Vs. Standard Fractionation Proton Therapy For Prostate Cancer: PCG GU002-10 </vt:lpstr>
      <vt:lpstr>Hypofractionated Vs. Standard Fractionation Proton Therapy For Prostate Cancer: PCG GU002-10</vt:lpstr>
      <vt:lpstr>The Physics of Protons</vt:lpstr>
      <vt:lpstr>Methods</vt:lpstr>
      <vt:lpstr>PowerPoint Presentation</vt:lpstr>
      <vt:lpstr>Results</vt:lpstr>
      <vt:lpstr>Results</vt:lpstr>
      <vt:lpstr>Standard course vs hypofractionated protons for prostate cancer</vt:lpstr>
      <vt:lpstr>Standard course vs hypofractionated protons for prostate cancer</vt:lpstr>
      <vt:lpstr>Standard course vs hypofractionated protons for prostate cancer</vt:lpstr>
      <vt:lpstr>Standard course vs hypofractionated protons for prostate cancer</vt:lpstr>
      <vt:lpstr>Standard course vs hypofractionated protons for prostate cancer</vt:lpstr>
      <vt:lpstr>Conclusions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2008-11-24T09:10:51Z</dcterms:created>
  <dcterms:modified xsi:type="dcterms:W3CDTF">2012-11-08T20:14:47Z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0x010100216FAC934461E14DA23B062FE866D54F</vt:lpwstr>
  </property>
  <property fmtid="{D5CDD505-2E9C-101B-9397-08002B2CF9AE}" pid="3" name="IsMyDocuments">
    <vt:bool>true</vt:bool>
  </property>
</Properties>
</file>