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6" r:id="rId3"/>
  </p:sldMasterIdLst>
  <p:notesMasterIdLst>
    <p:notesMasterId r:id="rId26"/>
  </p:notesMasterIdLst>
  <p:sldIdLst>
    <p:sldId id="256" r:id="rId4"/>
    <p:sldId id="259" r:id="rId5"/>
    <p:sldId id="2743" r:id="rId6"/>
    <p:sldId id="2740" r:id="rId7"/>
    <p:sldId id="2756" r:id="rId8"/>
    <p:sldId id="2406" r:id="rId9"/>
    <p:sldId id="2834" r:id="rId10"/>
    <p:sldId id="274" r:id="rId11"/>
    <p:sldId id="258" r:id="rId12"/>
    <p:sldId id="341" r:id="rId13"/>
    <p:sldId id="339" r:id="rId14"/>
    <p:sldId id="340" r:id="rId15"/>
    <p:sldId id="267" r:id="rId16"/>
    <p:sldId id="2874" r:id="rId17"/>
    <p:sldId id="2875" r:id="rId18"/>
    <p:sldId id="2876" r:id="rId19"/>
    <p:sldId id="2877" r:id="rId20"/>
    <p:sldId id="263" r:id="rId21"/>
    <p:sldId id="264" r:id="rId22"/>
    <p:sldId id="265" r:id="rId23"/>
    <p:sldId id="273" r:id="rId24"/>
    <p:sldId id="2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17"/>
    <p:restoredTop sz="88380"/>
  </p:normalViewPr>
  <p:slideViewPr>
    <p:cSldViewPr snapToGrid="0">
      <p:cViewPr varScale="1">
        <p:scale>
          <a:sx n="104" d="100"/>
          <a:sy n="104" d="100"/>
        </p:scale>
        <p:origin x="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Acute and Late Toxicity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Acute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Grade 5</c:v>
                </c:pt>
                <c:pt idx="1">
                  <c:v>Grade 4</c:v>
                </c:pt>
                <c:pt idx="2">
                  <c:v>Grade 3</c:v>
                </c:pt>
                <c:pt idx="3">
                  <c:v>Grade 2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.00%">
                  <c:v>0.20699999999999999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9F-204E-883B-61C45F331E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Grade 5</c:v>
                </c:pt>
                <c:pt idx="1">
                  <c:v>Grade 4</c:v>
                </c:pt>
                <c:pt idx="2">
                  <c:v>Grade 3</c:v>
                </c:pt>
                <c:pt idx="3">
                  <c:v>Grade 2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.00%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9F-204E-883B-61C45F331E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64778319"/>
        <c:axId val="858269567"/>
      </c:barChart>
      <c:catAx>
        <c:axId val="9647783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269567"/>
        <c:crosses val="autoZero"/>
        <c:auto val="1"/>
        <c:lblAlgn val="ctr"/>
        <c:lblOffset val="100"/>
        <c:noMultiLvlLbl val="0"/>
      </c:catAx>
      <c:valAx>
        <c:axId val="858269567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778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Acute Grade 2 Toxicities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Acute G2 toxicity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8A-1242-B380-308592A7A0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8A-1242-B380-308592A7A0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A8A-1242-B380-308592A7A0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A8A-1242-B380-308592A7A0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Fatigue</c:v>
                </c:pt>
                <c:pt idx="1">
                  <c:v>Nausea</c:v>
                </c:pt>
                <c:pt idx="2">
                  <c:v>Abdominal pain</c:v>
                </c:pt>
                <c:pt idx="3">
                  <c:v>Cough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0.58799999999999997</c:v>
                </c:pt>
                <c:pt idx="1">
                  <c:v>0.11799999999999999</c:v>
                </c:pt>
                <c:pt idx="2">
                  <c:v>0.23499999999999999</c:v>
                </c:pt>
                <c:pt idx="3">
                  <c:v>5.8999999999999997E-2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8D-6A4A-BBBD-025D0CABE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37F1EF-B721-4090-80E8-039B26B5D59D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D0D3A49-6D9E-432C-BFD8-FA616E776B9F}">
      <dgm:prSet/>
      <dgm:spPr/>
      <dgm:t>
        <a:bodyPr/>
        <a:lstStyle/>
        <a:p>
          <a:r>
            <a:rPr lang="en-US" b="1"/>
            <a:t>Honoraria</a:t>
          </a:r>
          <a:endParaRPr lang="en-US"/>
        </a:p>
      </dgm:t>
    </dgm:pt>
    <dgm:pt modelId="{BEB448D8-81A9-4574-8B34-386A46809604}" type="parTrans" cxnId="{9384B8AD-9B54-45C8-9461-5BD1AE775312}">
      <dgm:prSet/>
      <dgm:spPr/>
      <dgm:t>
        <a:bodyPr/>
        <a:lstStyle/>
        <a:p>
          <a:endParaRPr lang="en-US"/>
        </a:p>
      </dgm:t>
    </dgm:pt>
    <dgm:pt modelId="{76A8C9A4-960D-4F5C-9820-2E5B7010DA6B}" type="sibTrans" cxnId="{9384B8AD-9B54-45C8-9461-5BD1AE775312}">
      <dgm:prSet/>
      <dgm:spPr/>
      <dgm:t>
        <a:bodyPr/>
        <a:lstStyle/>
        <a:p>
          <a:endParaRPr lang="en-US"/>
        </a:p>
      </dgm:t>
    </dgm:pt>
    <dgm:pt modelId="{0EBBC1FE-92F3-49C1-AEF7-7B3C65418A35}">
      <dgm:prSet/>
      <dgm:spPr/>
      <dgm:t>
        <a:bodyPr/>
        <a:lstStyle/>
        <a:p>
          <a:r>
            <a:rPr lang="en-US" i="1"/>
            <a:t>ViewRay</a:t>
          </a:r>
          <a:endParaRPr lang="en-US"/>
        </a:p>
      </dgm:t>
    </dgm:pt>
    <dgm:pt modelId="{3FE78074-4973-412D-B2BD-C4AF00CE1ADB}" type="parTrans" cxnId="{40531402-1456-411C-AA05-EB328B3211B3}">
      <dgm:prSet/>
      <dgm:spPr/>
      <dgm:t>
        <a:bodyPr/>
        <a:lstStyle/>
        <a:p>
          <a:endParaRPr lang="en-US"/>
        </a:p>
      </dgm:t>
    </dgm:pt>
    <dgm:pt modelId="{C74EFE30-4217-4294-9160-C3412BC39969}" type="sibTrans" cxnId="{40531402-1456-411C-AA05-EB328B3211B3}">
      <dgm:prSet/>
      <dgm:spPr/>
      <dgm:t>
        <a:bodyPr/>
        <a:lstStyle/>
        <a:p>
          <a:endParaRPr lang="en-US"/>
        </a:p>
      </dgm:t>
    </dgm:pt>
    <dgm:pt modelId="{112DD25D-670B-4AB9-997B-294EA99CD43A}">
      <dgm:prSet/>
      <dgm:spPr/>
      <dgm:t>
        <a:bodyPr/>
        <a:lstStyle/>
        <a:p>
          <a:r>
            <a:rPr lang="en-US" i="1"/>
            <a:t>Sirtex</a:t>
          </a:r>
          <a:endParaRPr lang="en-US"/>
        </a:p>
      </dgm:t>
    </dgm:pt>
    <dgm:pt modelId="{09787E23-F317-4A5F-8181-6FE7994CD202}" type="parTrans" cxnId="{E3FB69B0-01C5-48E9-82D0-49160DEC4A80}">
      <dgm:prSet/>
      <dgm:spPr/>
      <dgm:t>
        <a:bodyPr/>
        <a:lstStyle/>
        <a:p>
          <a:endParaRPr lang="en-US"/>
        </a:p>
      </dgm:t>
    </dgm:pt>
    <dgm:pt modelId="{A1AD4903-250F-4736-9AA0-13E558404EE9}" type="sibTrans" cxnId="{E3FB69B0-01C5-48E9-82D0-49160DEC4A80}">
      <dgm:prSet/>
      <dgm:spPr/>
      <dgm:t>
        <a:bodyPr/>
        <a:lstStyle/>
        <a:p>
          <a:endParaRPr lang="en-US"/>
        </a:p>
      </dgm:t>
    </dgm:pt>
    <dgm:pt modelId="{BAB745C2-9EE2-4338-B369-41555A13AED9}">
      <dgm:prSet/>
      <dgm:spPr/>
      <dgm:t>
        <a:bodyPr/>
        <a:lstStyle/>
        <a:p>
          <a:r>
            <a:rPr lang="en-US" i="1"/>
            <a:t>IBA</a:t>
          </a:r>
          <a:endParaRPr lang="en-US"/>
        </a:p>
      </dgm:t>
    </dgm:pt>
    <dgm:pt modelId="{40F08EEA-9E9D-498F-BE23-6D4C4B64993C}" type="parTrans" cxnId="{A05F4411-8656-4E25-89DB-F1FA63ADA777}">
      <dgm:prSet/>
      <dgm:spPr/>
      <dgm:t>
        <a:bodyPr/>
        <a:lstStyle/>
        <a:p>
          <a:endParaRPr lang="en-US"/>
        </a:p>
      </dgm:t>
    </dgm:pt>
    <dgm:pt modelId="{47D21E7B-BB66-47B9-B09B-2A29BD14DF4A}" type="sibTrans" cxnId="{A05F4411-8656-4E25-89DB-F1FA63ADA777}">
      <dgm:prSet/>
      <dgm:spPr/>
      <dgm:t>
        <a:bodyPr/>
        <a:lstStyle/>
        <a:p>
          <a:endParaRPr lang="en-US"/>
        </a:p>
      </dgm:t>
    </dgm:pt>
    <dgm:pt modelId="{B94BDBB1-38D4-4663-A3FB-1C23C2C38FE4}">
      <dgm:prSet/>
      <dgm:spPr/>
      <dgm:t>
        <a:bodyPr/>
        <a:lstStyle/>
        <a:p>
          <a:r>
            <a:rPr lang="en-US" b="1"/>
            <a:t>Research Funding</a:t>
          </a:r>
          <a:endParaRPr lang="en-US"/>
        </a:p>
      </dgm:t>
    </dgm:pt>
    <dgm:pt modelId="{D893CD78-146D-45B9-8428-78842F211FA8}" type="parTrans" cxnId="{683C1461-8A82-4964-80AD-51D78D23876C}">
      <dgm:prSet/>
      <dgm:spPr/>
      <dgm:t>
        <a:bodyPr/>
        <a:lstStyle/>
        <a:p>
          <a:endParaRPr lang="en-US"/>
        </a:p>
      </dgm:t>
    </dgm:pt>
    <dgm:pt modelId="{5C0E9BA1-4D6E-4AD3-B8FE-036324E4C1C4}" type="sibTrans" cxnId="{683C1461-8A82-4964-80AD-51D78D23876C}">
      <dgm:prSet/>
      <dgm:spPr/>
      <dgm:t>
        <a:bodyPr/>
        <a:lstStyle/>
        <a:p>
          <a:endParaRPr lang="en-US"/>
        </a:p>
      </dgm:t>
    </dgm:pt>
    <dgm:pt modelId="{C3E1ECD9-A6F5-4E85-A6B5-B4095F07B213}">
      <dgm:prSet/>
      <dgm:spPr/>
      <dgm:t>
        <a:bodyPr/>
        <a:lstStyle/>
        <a:p>
          <a:r>
            <a:rPr lang="en-US" i="1"/>
            <a:t>ViewRay</a:t>
          </a:r>
          <a:endParaRPr lang="en-US"/>
        </a:p>
      </dgm:t>
    </dgm:pt>
    <dgm:pt modelId="{89A9BA79-8936-4212-A8C1-B03E33476FA0}" type="parTrans" cxnId="{6BA2C6E2-F9A1-40B2-89DB-51862B2CAF71}">
      <dgm:prSet/>
      <dgm:spPr/>
      <dgm:t>
        <a:bodyPr/>
        <a:lstStyle/>
        <a:p>
          <a:endParaRPr lang="en-US"/>
        </a:p>
      </dgm:t>
    </dgm:pt>
    <dgm:pt modelId="{4707DB02-A5A4-477A-AA52-D1E795CE57AA}" type="sibTrans" cxnId="{6BA2C6E2-F9A1-40B2-89DB-51862B2CAF71}">
      <dgm:prSet/>
      <dgm:spPr/>
      <dgm:t>
        <a:bodyPr/>
        <a:lstStyle/>
        <a:p>
          <a:endParaRPr lang="en-US"/>
        </a:p>
      </dgm:t>
    </dgm:pt>
    <dgm:pt modelId="{305316B4-5E65-466D-8401-E366BE78379F}">
      <dgm:prSet/>
      <dgm:spPr/>
      <dgm:t>
        <a:bodyPr/>
        <a:lstStyle/>
        <a:p>
          <a:r>
            <a:rPr lang="en-US" i="1"/>
            <a:t>Novocure</a:t>
          </a:r>
          <a:endParaRPr lang="en-US"/>
        </a:p>
      </dgm:t>
    </dgm:pt>
    <dgm:pt modelId="{2565CC21-C7A6-49AE-972D-FF4667714CC4}" type="parTrans" cxnId="{C876D6FE-0362-42FD-BAE5-23D473049FAA}">
      <dgm:prSet/>
      <dgm:spPr/>
      <dgm:t>
        <a:bodyPr/>
        <a:lstStyle/>
        <a:p>
          <a:endParaRPr lang="en-US"/>
        </a:p>
      </dgm:t>
    </dgm:pt>
    <dgm:pt modelId="{801EC924-DF9A-485F-B12D-529CF3861AE5}" type="sibTrans" cxnId="{C876D6FE-0362-42FD-BAE5-23D473049FAA}">
      <dgm:prSet/>
      <dgm:spPr/>
      <dgm:t>
        <a:bodyPr/>
        <a:lstStyle/>
        <a:p>
          <a:endParaRPr lang="en-US"/>
        </a:p>
      </dgm:t>
    </dgm:pt>
    <dgm:pt modelId="{13CB837B-348F-47B2-A3F5-1FEBA62B6F65}">
      <dgm:prSet/>
      <dgm:spPr/>
      <dgm:t>
        <a:bodyPr/>
        <a:lstStyle/>
        <a:p>
          <a:r>
            <a:rPr lang="en-US" i="1"/>
            <a:t>StratPharma</a:t>
          </a:r>
          <a:endParaRPr lang="en-US"/>
        </a:p>
      </dgm:t>
    </dgm:pt>
    <dgm:pt modelId="{EAF9F3EF-CFE6-4707-B4B6-8DB54A4E5704}" type="parTrans" cxnId="{44E9D817-A38A-475C-990C-2ECCADB1A0A8}">
      <dgm:prSet/>
      <dgm:spPr/>
      <dgm:t>
        <a:bodyPr/>
        <a:lstStyle/>
        <a:p>
          <a:endParaRPr lang="en-US"/>
        </a:p>
      </dgm:t>
    </dgm:pt>
    <dgm:pt modelId="{772B40A7-1E80-4559-AF7A-74C62684B79D}" type="sibTrans" cxnId="{44E9D817-A38A-475C-990C-2ECCADB1A0A8}">
      <dgm:prSet/>
      <dgm:spPr/>
      <dgm:t>
        <a:bodyPr/>
        <a:lstStyle/>
        <a:p>
          <a:endParaRPr lang="en-US"/>
        </a:p>
      </dgm:t>
    </dgm:pt>
    <dgm:pt modelId="{8870AC34-56C3-4982-AD56-948E18B35A59}">
      <dgm:prSet/>
      <dgm:spPr/>
      <dgm:t>
        <a:bodyPr/>
        <a:lstStyle/>
        <a:p>
          <a:r>
            <a:rPr lang="en-US" b="1"/>
            <a:t>Leadership Positions</a:t>
          </a:r>
          <a:endParaRPr lang="en-US"/>
        </a:p>
      </dgm:t>
    </dgm:pt>
    <dgm:pt modelId="{5DF8B8EB-214F-48BB-9D37-1132B0EF45CF}" type="parTrans" cxnId="{B075AA83-F6CA-4A0E-8158-00F58E932CA4}">
      <dgm:prSet/>
      <dgm:spPr/>
      <dgm:t>
        <a:bodyPr/>
        <a:lstStyle/>
        <a:p>
          <a:endParaRPr lang="en-US"/>
        </a:p>
      </dgm:t>
    </dgm:pt>
    <dgm:pt modelId="{BE336E7D-632A-4B07-B3F1-2DCFB7D89068}" type="sibTrans" cxnId="{B075AA83-F6CA-4A0E-8158-00F58E932CA4}">
      <dgm:prSet/>
      <dgm:spPr/>
      <dgm:t>
        <a:bodyPr/>
        <a:lstStyle/>
        <a:p>
          <a:endParaRPr lang="en-US"/>
        </a:p>
      </dgm:t>
    </dgm:pt>
    <dgm:pt modelId="{25EEB23C-609C-4405-8056-8EACEF495345}">
      <dgm:prSet/>
      <dgm:spPr/>
      <dgm:t>
        <a:bodyPr/>
        <a:lstStyle/>
        <a:p>
          <a:r>
            <a:rPr lang="en-US" i="1"/>
            <a:t>Proton Collaborative Group – Board of Directors</a:t>
          </a:r>
          <a:endParaRPr lang="en-US"/>
        </a:p>
      </dgm:t>
    </dgm:pt>
    <dgm:pt modelId="{B1657AF2-3E57-4C61-BCD9-B6CD935F0995}" type="parTrans" cxnId="{A8A45D8A-3F68-4C24-8BD9-CA96B469293C}">
      <dgm:prSet/>
      <dgm:spPr/>
      <dgm:t>
        <a:bodyPr/>
        <a:lstStyle/>
        <a:p>
          <a:endParaRPr lang="en-US"/>
        </a:p>
      </dgm:t>
    </dgm:pt>
    <dgm:pt modelId="{2E15759D-4C5D-4DEE-9E6B-893380F08483}" type="sibTrans" cxnId="{A8A45D8A-3F68-4C24-8BD9-CA96B469293C}">
      <dgm:prSet/>
      <dgm:spPr/>
      <dgm:t>
        <a:bodyPr/>
        <a:lstStyle/>
        <a:p>
          <a:endParaRPr lang="en-US"/>
        </a:p>
      </dgm:t>
    </dgm:pt>
    <dgm:pt modelId="{0916BD2B-BA77-4093-9C90-B4F1798C8E96}">
      <dgm:prSet/>
      <dgm:spPr/>
      <dgm:t>
        <a:bodyPr/>
        <a:lstStyle/>
        <a:p>
          <a:r>
            <a:rPr lang="en-US" i="1"/>
            <a:t>Proton Collaborative Group – Disease Site Committee Chair</a:t>
          </a:r>
          <a:endParaRPr lang="en-US"/>
        </a:p>
      </dgm:t>
    </dgm:pt>
    <dgm:pt modelId="{2AF107E9-21D2-4EF5-A7D3-F647328F9362}" type="parTrans" cxnId="{1FA92CD8-A012-4060-85DF-075D1D3F17EA}">
      <dgm:prSet/>
      <dgm:spPr/>
      <dgm:t>
        <a:bodyPr/>
        <a:lstStyle/>
        <a:p>
          <a:endParaRPr lang="en-US"/>
        </a:p>
      </dgm:t>
    </dgm:pt>
    <dgm:pt modelId="{BDAE8C20-C1C0-4859-A269-23A0F9E1394E}" type="sibTrans" cxnId="{1FA92CD8-A012-4060-85DF-075D1D3F17EA}">
      <dgm:prSet/>
      <dgm:spPr/>
      <dgm:t>
        <a:bodyPr/>
        <a:lstStyle/>
        <a:p>
          <a:endParaRPr lang="en-US"/>
        </a:p>
      </dgm:t>
    </dgm:pt>
    <dgm:pt modelId="{AE41D914-4FD5-D449-94E0-EE69C302D9AF}" type="pres">
      <dgm:prSet presAssocID="{9B37F1EF-B721-4090-80E8-039B26B5D59D}" presName="linear" presStyleCnt="0">
        <dgm:presLayoutVars>
          <dgm:dir/>
          <dgm:animLvl val="lvl"/>
          <dgm:resizeHandles val="exact"/>
        </dgm:presLayoutVars>
      </dgm:prSet>
      <dgm:spPr/>
    </dgm:pt>
    <dgm:pt modelId="{107CA128-0285-9D4E-9816-CE9BFD10C474}" type="pres">
      <dgm:prSet presAssocID="{4D0D3A49-6D9E-432C-BFD8-FA616E776B9F}" presName="parentLin" presStyleCnt="0"/>
      <dgm:spPr/>
    </dgm:pt>
    <dgm:pt modelId="{489E0506-2CA7-9747-8C1A-7325497AB4F9}" type="pres">
      <dgm:prSet presAssocID="{4D0D3A49-6D9E-432C-BFD8-FA616E776B9F}" presName="parentLeftMargin" presStyleLbl="node1" presStyleIdx="0" presStyleCnt="3"/>
      <dgm:spPr/>
    </dgm:pt>
    <dgm:pt modelId="{588F54A2-FA30-304B-9B10-7FE71EF51FEE}" type="pres">
      <dgm:prSet presAssocID="{4D0D3A49-6D9E-432C-BFD8-FA616E776B9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5C02CE8-2B96-1E44-A8A2-6EDAF6234AC6}" type="pres">
      <dgm:prSet presAssocID="{4D0D3A49-6D9E-432C-BFD8-FA616E776B9F}" presName="negativeSpace" presStyleCnt="0"/>
      <dgm:spPr/>
    </dgm:pt>
    <dgm:pt modelId="{EB6FF2B7-12B9-EA43-AC56-A1949C50232D}" type="pres">
      <dgm:prSet presAssocID="{4D0D3A49-6D9E-432C-BFD8-FA616E776B9F}" presName="childText" presStyleLbl="conFgAcc1" presStyleIdx="0" presStyleCnt="3">
        <dgm:presLayoutVars>
          <dgm:bulletEnabled val="1"/>
        </dgm:presLayoutVars>
      </dgm:prSet>
      <dgm:spPr/>
    </dgm:pt>
    <dgm:pt modelId="{34023011-7BED-5440-B1D6-AF23467E7017}" type="pres">
      <dgm:prSet presAssocID="{76A8C9A4-960D-4F5C-9820-2E5B7010DA6B}" presName="spaceBetweenRectangles" presStyleCnt="0"/>
      <dgm:spPr/>
    </dgm:pt>
    <dgm:pt modelId="{F5E784E4-68CF-B64F-B980-62AD3A595661}" type="pres">
      <dgm:prSet presAssocID="{B94BDBB1-38D4-4663-A3FB-1C23C2C38FE4}" presName="parentLin" presStyleCnt="0"/>
      <dgm:spPr/>
    </dgm:pt>
    <dgm:pt modelId="{63BB598F-4AE5-7442-93CE-0060F8172CE7}" type="pres">
      <dgm:prSet presAssocID="{B94BDBB1-38D4-4663-A3FB-1C23C2C38FE4}" presName="parentLeftMargin" presStyleLbl="node1" presStyleIdx="0" presStyleCnt="3"/>
      <dgm:spPr/>
    </dgm:pt>
    <dgm:pt modelId="{596DF413-3B99-2444-AB37-3F40E4382ACC}" type="pres">
      <dgm:prSet presAssocID="{B94BDBB1-38D4-4663-A3FB-1C23C2C38FE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6073EA5-8955-364B-ACB3-F7532EF6C8BE}" type="pres">
      <dgm:prSet presAssocID="{B94BDBB1-38D4-4663-A3FB-1C23C2C38FE4}" presName="negativeSpace" presStyleCnt="0"/>
      <dgm:spPr/>
    </dgm:pt>
    <dgm:pt modelId="{CC5C21D6-6D27-AC44-9EDE-AD78B88D4538}" type="pres">
      <dgm:prSet presAssocID="{B94BDBB1-38D4-4663-A3FB-1C23C2C38FE4}" presName="childText" presStyleLbl="conFgAcc1" presStyleIdx="1" presStyleCnt="3">
        <dgm:presLayoutVars>
          <dgm:bulletEnabled val="1"/>
        </dgm:presLayoutVars>
      </dgm:prSet>
      <dgm:spPr/>
    </dgm:pt>
    <dgm:pt modelId="{3CADD771-C44D-B543-9622-5E32A807AEAE}" type="pres">
      <dgm:prSet presAssocID="{5C0E9BA1-4D6E-4AD3-B8FE-036324E4C1C4}" presName="spaceBetweenRectangles" presStyleCnt="0"/>
      <dgm:spPr/>
    </dgm:pt>
    <dgm:pt modelId="{82A89D7F-3282-5842-BB32-E16E7B2023C4}" type="pres">
      <dgm:prSet presAssocID="{8870AC34-56C3-4982-AD56-948E18B35A59}" presName="parentLin" presStyleCnt="0"/>
      <dgm:spPr/>
    </dgm:pt>
    <dgm:pt modelId="{66374045-174D-484F-BEFB-E42B22F1AA0C}" type="pres">
      <dgm:prSet presAssocID="{8870AC34-56C3-4982-AD56-948E18B35A59}" presName="parentLeftMargin" presStyleLbl="node1" presStyleIdx="1" presStyleCnt="3"/>
      <dgm:spPr/>
    </dgm:pt>
    <dgm:pt modelId="{3759E3E9-A684-8943-A01D-2D53AEFF071C}" type="pres">
      <dgm:prSet presAssocID="{8870AC34-56C3-4982-AD56-948E18B35A5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8FCFF18-097E-3D45-9745-6AD64D1C9652}" type="pres">
      <dgm:prSet presAssocID="{8870AC34-56C3-4982-AD56-948E18B35A59}" presName="negativeSpace" presStyleCnt="0"/>
      <dgm:spPr/>
    </dgm:pt>
    <dgm:pt modelId="{857BEA2C-9B68-A74E-B2B4-1DE5D129AC9D}" type="pres">
      <dgm:prSet presAssocID="{8870AC34-56C3-4982-AD56-948E18B35A5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1A83D01-F115-634C-A916-6DE1050673E8}" type="presOf" srcId="{9B37F1EF-B721-4090-80E8-039B26B5D59D}" destId="{AE41D914-4FD5-D449-94E0-EE69C302D9AF}" srcOrd="0" destOrd="0" presId="urn:microsoft.com/office/officeart/2005/8/layout/list1"/>
    <dgm:cxn modelId="{40531402-1456-411C-AA05-EB328B3211B3}" srcId="{4D0D3A49-6D9E-432C-BFD8-FA616E776B9F}" destId="{0EBBC1FE-92F3-49C1-AEF7-7B3C65418A35}" srcOrd="0" destOrd="0" parTransId="{3FE78074-4973-412D-B2BD-C4AF00CE1ADB}" sibTransId="{C74EFE30-4217-4294-9160-C3412BC39969}"/>
    <dgm:cxn modelId="{D0670E0A-4D2E-8243-8700-D2C1A0E83A01}" type="presOf" srcId="{25EEB23C-609C-4405-8056-8EACEF495345}" destId="{857BEA2C-9B68-A74E-B2B4-1DE5D129AC9D}" srcOrd="0" destOrd="0" presId="urn:microsoft.com/office/officeart/2005/8/layout/list1"/>
    <dgm:cxn modelId="{A05F4411-8656-4E25-89DB-F1FA63ADA777}" srcId="{4D0D3A49-6D9E-432C-BFD8-FA616E776B9F}" destId="{BAB745C2-9EE2-4338-B369-41555A13AED9}" srcOrd="2" destOrd="0" parTransId="{40F08EEA-9E9D-498F-BE23-6D4C4B64993C}" sibTransId="{47D21E7B-BB66-47B9-B09B-2A29BD14DF4A}"/>
    <dgm:cxn modelId="{44E9D817-A38A-475C-990C-2ECCADB1A0A8}" srcId="{B94BDBB1-38D4-4663-A3FB-1C23C2C38FE4}" destId="{13CB837B-348F-47B2-A3F5-1FEBA62B6F65}" srcOrd="2" destOrd="0" parTransId="{EAF9F3EF-CFE6-4707-B4B6-8DB54A4E5704}" sibTransId="{772B40A7-1E80-4559-AF7A-74C62684B79D}"/>
    <dgm:cxn modelId="{3B0EAD1C-1E15-0D47-B45E-E0D54FF9F698}" type="presOf" srcId="{0EBBC1FE-92F3-49C1-AEF7-7B3C65418A35}" destId="{EB6FF2B7-12B9-EA43-AC56-A1949C50232D}" srcOrd="0" destOrd="0" presId="urn:microsoft.com/office/officeart/2005/8/layout/list1"/>
    <dgm:cxn modelId="{DBB01453-EF0A-5144-8041-28E2C9F3E2D3}" type="presOf" srcId="{0916BD2B-BA77-4093-9C90-B4F1798C8E96}" destId="{857BEA2C-9B68-A74E-B2B4-1DE5D129AC9D}" srcOrd="0" destOrd="1" presId="urn:microsoft.com/office/officeart/2005/8/layout/list1"/>
    <dgm:cxn modelId="{683C1461-8A82-4964-80AD-51D78D23876C}" srcId="{9B37F1EF-B721-4090-80E8-039B26B5D59D}" destId="{B94BDBB1-38D4-4663-A3FB-1C23C2C38FE4}" srcOrd="1" destOrd="0" parTransId="{D893CD78-146D-45B9-8428-78842F211FA8}" sibTransId="{5C0E9BA1-4D6E-4AD3-B8FE-036324E4C1C4}"/>
    <dgm:cxn modelId="{4D12067E-9388-AF42-B615-D6EBC3E726A9}" type="presOf" srcId="{BAB745C2-9EE2-4338-B369-41555A13AED9}" destId="{EB6FF2B7-12B9-EA43-AC56-A1949C50232D}" srcOrd="0" destOrd="2" presId="urn:microsoft.com/office/officeart/2005/8/layout/list1"/>
    <dgm:cxn modelId="{B075AA83-F6CA-4A0E-8158-00F58E932CA4}" srcId="{9B37F1EF-B721-4090-80E8-039B26B5D59D}" destId="{8870AC34-56C3-4982-AD56-948E18B35A59}" srcOrd="2" destOrd="0" parTransId="{5DF8B8EB-214F-48BB-9D37-1132B0EF45CF}" sibTransId="{BE336E7D-632A-4B07-B3F1-2DCFB7D89068}"/>
    <dgm:cxn modelId="{A8A45D8A-3F68-4C24-8BD9-CA96B469293C}" srcId="{8870AC34-56C3-4982-AD56-948E18B35A59}" destId="{25EEB23C-609C-4405-8056-8EACEF495345}" srcOrd="0" destOrd="0" parTransId="{B1657AF2-3E57-4C61-BCD9-B6CD935F0995}" sibTransId="{2E15759D-4C5D-4DEE-9E6B-893380F08483}"/>
    <dgm:cxn modelId="{4E97C5A6-4C31-8F43-8184-02EABFBFA044}" type="presOf" srcId="{13CB837B-348F-47B2-A3F5-1FEBA62B6F65}" destId="{CC5C21D6-6D27-AC44-9EDE-AD78B88D4538}" srcOrd="0" destOrd="2" presId="urn:microsoft.com/office/officeart/2005/8/layout/list1"/>
    <dgm:cxn modelId="{43E154A8-BD60-5944-B85D-E7B4986E98F3}" type="presOf" srcId="{305316B4-5E65-466D-8401-E366BE78379F}" destId="{CC5C21D6-6D27-AC44-9EDE-AD78B88D4538}" srcOrd="0" destOrd="1" presId="urn:microsoft.com/office/officeart/2005/8/layout/list1"/>
    <dgm:cxn modelId="{DD5B0DAB-C6B3-D843-8049-3227E01DED34}" type="presOf" srcId="{112DD25D-670B-4AB9-997B-294EA99CD43A}" destId="{EB6FF2B7-12B9-EA43-AC56-A1949C50232D}" srcOrd="0" destOrd="1" presId="urn:microsoft.com/office/officeart/2005/8/layout/list1"/>
    <dgm:cxn modelId="{9384B8AD-9B54-45C8-9461-5BD1AE775312}" srcId="{9B37F1EF-B721-4090-80E8-039B26B5D59D}" destId="{4D0D3A49-6D9E-432C-BFD8-FA616E776B9F}" srcOrd="0" destOrd="0" parTransId="{BEB448D8-81A9-4574-8B34-386A46809604}" sibTransId="{76A8C9A4-960D-4F5C-9820-2E5B7010DA6B}"/>
    <dgm:cxn modelId="{E3FB69B0-01C5-48E9-82D0-49160DEC4A80}" srcId="{4D0D3A49-6D9E-432C-BFD8-FA616E776B9F}" destId="{112DD25D-670B-4AB9-997B-294EA99CD43A}" srcOrd="1" destOrd="0" parTransId="{09787E23-F317-4A5F-8181-6FE7994CD202}" sibTransId="{A1AD4903-250F-4736-9AA0-13E558404EE9}"/>
    <dgm:cxn modelId="{577C86B8-8790-7542-8CC0-6397ECEF3E3E}" type="presOf" srcId="{4D0D3A49-6D9E-432C-BFD8-FA616E776B9F}" destId="{588F54A2-FA30-304B-9B10-7FE71EF51FEE}" srcOrd="1" destOrd="0" presId="urn:microsoft.com/office/officeart/2005/8/layout/list1"/>
    <dgm:cxn modelId="{8EDB75BA-CE94-9246-B713-A13BBE9DD901}" type="presOf" srcId="{B94BDBB1-38D4-4663-A3FB-1C23C2C38FE4}" destId="{63BB598F-4AE5-7442-93CE-0060F8172CE7}" srcOrd="0" destOrd="0" presId="urn:microsoft.com/office/officeart/2005/8/layout/list1"/>
    <dgm:cxn modelId="{785F34D2-F747-2542-BE3C-321CFCD03B81}" type="presOf" srcId="{8870AC34-56C3-4982-AD56-948E18B35A59}" destId="{3759E3E9-A684-8943-A01D-2D53AEFF071C}" srcOrd="1" destOrd="0" presId="urn:microsoft.com/office/officeart/2005/8/layout/list1"/>
    <dgm:cxn modelId="{22035ED6-71B4-0B4D-939E-A91CD34F41E3}" type="presOf" srcId="{4D0D3A49-6D9E-432C-BFD8-FA616E776B9F}" destId="{489E0506-2CA7-9747-8C1A-7325497AB4F9}" srcOrd="0" destOrd="0" presId="urn:microsoft.com/office/officeart/2005/8/layout/list1"/>
    <dgm:cxn modelId="{1FA92CD8-A012-4060-85DF-075D1D3F17EA}" srcId="{8870AC34-56C3-4982-AD56-948E18B35A59}" destId="{0916BD2B-BA77-4093-9C90-B4F1798C8E96}" srcOrd="1" destOrd="0" parTransId="{2AF107E9-21D2-4EF5-A7D3-F647328F9362}" sibTransId="{BDAE8C20-C1C0-4859-A269-23A0F9E1394E}"/>
    <dgm:cxn modelId="{E7C7A0DD-ED34-6345-BA20-F39B6C59C148}" type="presOf" srcId="{B94BDBB1-38D4-4663-A3FB-1C23C2C38FE4}" destId="{596DF413-3B99-2444-AB37-3F40E4382ACC}" srcOrd="1" destOrd="0" presId="urn:microsoft.com/office/officeart/2005/8/layout/list1"/>
    <dgm:cxn modelId="{6BA2C6E2-F9A1-40B2-89DB-51862B2CAF71}" srcId="{B94BDBB1-38D4-4663-A3FB-1C23C2C38FE4}" destId="{C3E1ECD9-A6F5-4E85-A6B5-B4095F07B213}" srcOrd="0" destOrd="0" parTransId="{89A9BA79-8936-4212-A8C1-B03E33476FA0}" sibTransId="{4707DB02-A5A4-477A-AA52-D1E795CE57AA}"/>
    <dgm:cxn modelId="{035DADED-9008-B049-A9B7-29081C89DC69}" type="presOf" srcId="{C3E1ECD9-A6F5-4E85-A6B5-B4095F07B213}" destId="{CC5C21D6-6D27-AC44-9EDE-AD78B88D4538}" srcOrd="0" destOrd="0" presId="urn:microsoft.com/office/officeart/2005/8/layout/list1"/>
    <dgm:cxn modelId="{553A9DEF-DDFA-6D49-9820-73DDF5558C88}" type="presOf" srcId="{8870AC34-56C3-4982-AD56-948E18B35A59}" destId="{66374045-174D-484F-BEFB-E42B22F1AA0C}" srcOrd="0" destOrd="0" presId="urn:microsoft.com/office/officeart/2005/8/layout/list1"/>
    <dgm:cxn modelId="{C876D6FE-0362-42FD-BAE5-23D473049FAA}" srcId="{B94BDBB1-38D4-4663-A3FB-1C23C2C38FE4}" destId="{305316B4-5E65-466D-8401-E366BE78379F}" srcOrd="1" destOrd="0" parTransId="{2565CC21-C7A6-49AE-972D-FF4667714CC4}" sibTransId="{801EC924-DF9A-485F-B12D-529CF3861AE5}"/>
    <dgm:cxn modelId="{32AD023E-7DC4-B844-8E82-DF94D9D44059}" type="presParOf" srcId="{AE41D914-4FD5-D449-94E0-EE69C302D9AF}" destId="{107CA128-0285-9D4E-9816-CE9BFD10C474}" srcOrd="0" destOrd="0" presId="urn:microsoft.com/office/officeart/2005/8/layout/list1"/>
    <dgm:cxn modelId="{9ED9F22E-D189-5E4B-8D49-747C0801638B}" type="presParOf" srcId="{107CA128-0285-9D4E-9816-CE9BFD10C474}" destId="{489E0506-2CA7-9747-8C1A-7325497AB4F9}" srcOrd="0" destOrd="0" presId="urn:microsoft.com/office/officeart/2005/8/layout/list1"/>
    <dgm:cxn modelId="{56C30B79-77C5-B547-AFA6-89CAFF7E66D5}" type="presParOf" srcId="{107CA128-0285-9D4E-9816-CE9BFD10C474}" destId="{588F54A2-FA30-304B-9B10-7FE71EF51FEE}" srcOrd="1" destOrd="0" presId="urn:microsoft.com/office/officeart/2005/8/layout/list1"/>
    <dgm:cxn modelId="{5D98E814-40DE-8F42-ACF5-6CA153A10421}" type="presParOf" srcId="{AE41D914-4FD5-D449-94E0-EE69C302D9AF}" destId="{B5C02CE8-2B96-1E44-A8A2-6EDAF6234AC6}" srcOrd="1" destOrd="0" presId="urn:microsoft.com/office/officeart/2005/8/layout/list1"/>
    <dgm:cxn modelId="{949A5202-54FB-F846-8FDA-B4AD7E2FD207}" type="presParOf" srcId="{AE41D914-4FD5-D449-94E0-EE69C302D9AF}" destId="{EB6FF2B7-12B9-EA43-AC56-A1949C50232D}" srcOrd="2" destOrd="0" presId="urn:microsoft.com/office/officeart/2005/8/layout/list1"/>
    <dgm:cxn modelId="{178531DA-AC5E-2846-94F8-F94651159929}" type="presParOf" srcId="{AE41D914-4FD5-D449-94E0-EE69C302D9AF}" destId="{34023011-7BED-5440-B1D6-AF23467E7017}" srcOrd="3" destOrd="0" presId="urn:microsoft.com/office/officeart/2005/8/layout/list1"/>
    <dgm:cxn modelId="{01A2892C-AFF1-9B46-84BF-322574B1B9C5}" type="presParOf" srcId="{AE41D914-4FD5-D449-94E0-EE69C302D9AF}" destId="{F5E784E4-68CF-B64F-B980-62AD3A595661}" srcOrd="4" destOrd="0" presId="urn:microsoft.com/office/officeart/2005/8/layout/list1"/>
    <dgm:cxn modelId="{7B4FAE29-EE33-A249-8626-71E885A100E9}" type="presParOf" srcId="{F5E784E4-68CF-B64F-B980-62AD3A595661}" destId="{63BB598F-4AE5-7442-93CE-0060F8172CE7}" srcOrd="0" destOrd="0" presId="urn:microsoft.com/office/officeart/2005/8/layout/list1"/>
    <dgm:cxn modelId="{3EDE2A79-0A53-034E-9877-E4DBCE4DA70A}" type="presParOf" srcId="{F5E784E4-68CF-B64F-B980-62AD3A595661}" destId="{596DF413-3B99-2444-AB37-3F40E4382ACC}" srcOrd="1" destOrd="0" presId="urn:microsoft.com/office/officeart/2005/8/layout/list1"/>
    <dgm:cxn modelId="{25916E02-E053-664D-91B0-2EE8A39C99A1}" type="presParOf" srcId="{AE41D914-4FD5-D449-94E0-EE69C302D9AF}" destId="{F6073EA5-8955-364B-ACB3-F7532EF6C8BE}" srcOrd="5" destOrd="0" presId="urn:microsoft.com/office/officeart/2005/8/layout/list1"/>
    <dgm:cxn modelId="{1C271E8E-3ACB-AA41-A44D-49B37A4F45F9}" type="presParOf" srcId="{AE41D914-4FD5-D449-94E0-EE69C302D9AF}" destId="{CC5C21D6-6D27-AC44-9EDE-AD78B88D4538}" srcOrd="6" destOrd="0" presId="urn:microsoft.com/office/officeart/2005/8/layout/list1"/>
    <dgm:cxn modelId="{06BEEE67-DF12-4940-B121-F54E7E3C8194}" type="presParOf" srcId="{AE41D914-4FD5-D449-94E0-EE69C302D9AF}" destId="{3CADD771-C44D-B543-9622-5E32A807AEAE}" srcOrd="7" destOrd="0" presId="urn:microsoft.com/office/officeart/2005/8/layout/list1"/>
    <dgm:cxn modelId="{1F281995-90DA-3B46-8A6F-E9518EF3932D}" type="presParOf" srcId="{AE41D914-4FD5-D449-94E0-EE69C302D9AF}" destId="{82A89D7F-3282-5842-BB32-E16E7B2023C4}" srcOrd="8" destOrd="0" presId="urn:microsoft.com/office/officeart/2005/8/layout/list1"/>
    <dgm:cxn modelId="{8350AD61-1019-9B44-BF6D-E89FE129893E}" type="presParOf" srcId="{82A89D7F-3282-5842-BB32-E16E7B2023C4}" destId="{66374045-174D-484F-BEFB-E42B22F1AA0C}" srcOrd="0" destOrd="0" presId="urn:microsoft.com/office/officeart/2005/8/layout/list1"/>
    <dgm:cxn modelId="{F78656C2-9E17-F543-923C-BA02E63E0CA2}" type="presParOf" srcId="{82A89D7F-3282-5842-BB32-E16E7B2023C4}" destId="{3759E3E9-A684-8943-A01D-2D53AEFF071C}" srcOrd="1" destOrd="0" presId="urn:microsoft.com/office/officeart/2005/8/layout/list1"/>
    <dgm:cxn modelId="{AE667DCC-8E5E-A547-A59E-20D6C0B922AC}" type="presParOf" srcId="{AE41D914-4FD5-D449-94E0-EE69C302D9AF}" destId="{D8FCFF18-097E-3D45-9745-6AD64D1C9652}" srcOrd="9" destOrd="0" presId="urn:microsoft.com/office/officeart/2005/8/layout/list1"/>
    <dgm:cxn modelId="{4AEB55FF-1753-1644-BCD0-7D74679C0E40}" type="presParOf" srcId="{AE41D914-4FD5-D449-94E0-EE69C302D9AF}" destId="{857BEA2C-9B68-A74E-B2B4-1DE5D129AC9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6FF2B7-12B9-EA43-AC56-A1949C50232D}">
      <dsp:nvSpPr>
        <dsp:cNvPr id="0" name=""/>
        <dsp:cNvSpPr/>
      </dsp:nvSpPr>
      <dsp:spPr>
        <a:xfrm>
          <a:off x="0" y="325686"/>
          <a:ext cx="105156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1" kern="1200"/>
            <a:t>ViewRay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1" kern="1200"/>
            <a:t>Sirtex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1" kern="1200"/>
            <a:t>IBA</a:t>
          </a:r>
          <a:endParaRPr lang="en-US" sz="1500" kern="1200"/>
        </a:p>
      </dsp:txBody>
      <dsp:txXfrm>
        <a:off x="0" y="325686"/>
        <a:ext cx="10515600" cy="1134000"/>
      </dsp:txXfrm>
    </dsp:sp>
    <dsp:sp modelId="{588F54A2-FA30-304B-9B10-7FE71EF51FEE}">
      <dsp:nvSpPr>
        <dsp:cNvPr id="0" name=""/>
        <dsp:cNvSpPr/>
      </dsp:nvSpPr>
      <dsp:spPr>
        <a:xfrm>
          <a:off x="525780" y="104286"/>
          <a:ext cx="7360920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Honoraria</a:t>
          </a:r>
          <a:endParaRPr lang="en-US" sz="1500" kern="1200"/>
        </a:p>
      </dsp:txBody>
      <dsp:txXfrm>
        <a:off x="547396" y="125902"/>
        <a:ext cx="7317688" cy="399568"/>
      </dsp:txXfrm>
    </dsp:sp>
    <dsp:sp modelId="{CC5C21D6-6D27-AC44-9EDE-AD78B88D4538}">
      <dsp:nvSpPr>
        <dsp:cNvPr id="0" name=""/>
        <dsp:cNvSpPr/>
      </dsp:nvSpPr>
      <dsp:spPr>
        <a:xfrm>
          <a:off x="0" y="1762086"/>
          <a:ext cx="105156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1" kern="1200"/>
            <a:t>ViewRay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1" kern="1200"/>
            <a:t>Novocure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1" kern="1200"/>
            <a:t>StratPharma</a:t>
          </a:r>
          <a:endParaRPr lang="en-US" sz="1500" kern="1200"/>
        </a:p>
      </dsp:txBody>
      <dsp:txXfrm>
        <a:off x="0" y="1762086"/>
        <a:ext cx="10515600" cy="1134000"/>
      </dsp:txXfrm>
    </dsp:sp>
    <dsp:sp modelId="{596DF413-3B99-2444-AB37-3F40E4382ACC}">
      <dsp:nvSpPr>
        <dsp:cNvPr id="0" name=""/>
        <dsp:cNvSpPr/>
      </dsp:nvSpPr>
      <dsp:spPr>
        <a:xfrm>
          <a:off x="525780" y="1540686"/>
          <a:ext cx="7360920" cy="4428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Research Funding</a:t>
          </a:r>
          <a:endParaRPr lang="en-US" sz="1500" kern="1200"/>
        </a:p>
      </dsp:txBody>
      <dsp:txXfrm>
        <a:off x="547396" y="1562302"/>
        <a:ext cx="7317688" cy="399568"/>
      </dsp:txXfrm>
    </dsp:sp>
    <dsp:sp modelId="{857BEA2C-9B68-A74E-B2B4-1DE5D129AC9D}">
      <dsp:nvSpPr>
        <dsp:cNvPr id="0" name=""/>
        <dsp:cNvSpPr/>
      </dsp:nvSpPr>
      <dsp:spPr>
        <a:xfrm>
          <a:off x="0" y="3198486"/>
          <a:ext cx="10515600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1" kern="1200"/>
            <a:t>Proton Collaborative Group – Board of Directors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1" kern="1200"/>
            <a:t>Proton Collaborative Group – Disease Site Committee Chair</a:t>
          </a:r>
          <a:endParaRPr lang="en-US" sz="1500" kern="1200"/>
        </a:p>
      </dsp:txBody>
      <dsp:txXfrm>
        <a:off x="0" y="3198486"/>
        <a:ext cx="10515600" cy="874125"/>
      </dsp:txXfrm>
    </dsp:sp>
    <dsp:sp modelId="{3759E3E9-A684-8943-A01D-2D53AEFF071C}">
      <dsp:nvSpPr>
        <dsp:cNvPr id="0" name=""/>
        <dsp:cNvSpPr/>
      </dsp:nvSpPr>
      <dsp:spPr>
        <a:xfrm>
          <a:off x="525780" y="2977086"/>
          <a:ext cx="7360920" cy="4428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Leadership Positions</a:t>
          </a:r>
          <a:endParaRPr lang="en-US" sz="1500" kern="1200"/>
        </a:p>
      </dsp:txBody>
      <dsp:txXfrm>
        <a:off x="547396" y="2998702"/>
        <a:ext cx="7317688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0728A-2A78-494A-8F54-9394A13A38BC}" type="datetimeFigureOut">
              <a:rPr lang="en-US" smtClean="0"/>
              <a:t>6/15/23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DFBE1-56A7-E047-8E22-EE3835CDD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60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C683B-B6D8-9144-A6D9-61BFB749A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18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C683B-B6D8-9144-A6D9-61BFB749A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52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C683B-B6D8-9144-A6D9-61BFB749A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27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DFBE1-56A7-E047-8E22-EE3835CDDC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9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DFBE1-56A7-E047-8E22-EE3835CDDC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07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DFBE1-56A7-E047-8E22-EE3835CDDC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6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DFBE1-56A7-E047-8E22-EE3835CDDC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97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DFBE1-56A7-E047-8E22-EE3835CDDC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2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DFBE1-56A7-E047-8E22-EE3835CDDC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48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09DF-4219-69BE-F6B0-775E4CF5E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BF781-D3B3-6C38-2DEC-BDFBC10E6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496A5-A843-C7CC-29FB-FEF5BBE54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C99C-A7AB-AA41-88D7-4423CDEC4517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18FEF-7A0F-FC18-B59E-73D73273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3934B-B697-3E17-E6C2-B477BE7E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0F1C-FBBB-0D4D-9D17-9019E6F8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5220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143F3-2B65-19D3-E382-C6CAD2B92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E3AD19-12BC-252E-1E9E-2B76D4065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0812-C77D-7970-C722-403762062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C99C-A7AB-AA41-88D7-4423CDEC4517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F1DB-EC10-336C-64DA-0CDA19234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234C3-CF0D-7009-240C-F36ABC7E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0F1C-FBBB-0D4D-9D17-9019E6F8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1128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D7C2D-EB0D-E0D7-6B9C-88BE84CA76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6514D-17BC-3E06-DE74-9498F144F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5EAC5-D88A-0524-525F-B05E54D0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C99C-A7AB-AA41-88D7-4423CDEC4517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99C64-2E2F-3F8E-DAA0-768C2DC56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B9AFE-3A3E-34A6-BCBB-D633B14D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0F1C-FBBB-0D4D-9D17-9019E6F8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0938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951" y="1644877"/>
            <a:ext cx="10502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9801" y="4230688"/>
            <a:ext cx="10502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27072"/>
          <a:stretch/>
        </p:blipFill>
        <p:spPr>
          <a:xfrm>
            <a:off x="1" y="44677"/>
            <a:ext cx="12192000" cy="2155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0794" y="932542"/>
            <a:ext cx="1267505" cy="12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61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1" y="-5266"/>
            <a:ext cx="10934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251" y="1516285"/>
            <a:ext cx="10934700" cy="4528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0548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3033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803462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1" y="17883"/>
            <a:ext cx="10934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285"/>
            <a:ext cx="5181600" cy="44146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16286"/>
            <a:ext cx="5181600" cy="4414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254001" y="6311900"/>
            <a:ext cx="3881439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8333203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97513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3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47899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51127" y="168910"/>
            <a:ext cx="5889751" cy="677108"/>
          </a:xfrm>
        </p:spPr>
        <p:txBody>
          <a:bodyPr lIns="0" tIns="0" rIns="0" bIns="0"/>
          <a:lstStyle>
            <a:lvl1pPr>
              <a:defRPr sz="44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85668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51127" y="168910"/>
            <a:ext cx="5889751" cy="677108"/>
          </a:xfrm>
        </p:spPr>
        <p:txBody>
          <a:bodyPr lIns="0" tIns="0" rIns="0" bIns="0"/>
          <a:lstStyle>
            <a:lvl1pPr>
              <a:defRPr sz="44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2415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3B6D-506B-1976-01EA-1AD3C688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EF9DF-2BD6-E2D0-3BFD-589BBD404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FB47-F151-15FF-BE17-2C593841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C99C-A7AB-AA41-88D7-4423CDEC4517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60316-DC07-8E3C-DB80-89837CCA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DA5AD-7B74-D3A0-2662-62CD8036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0F1C-FBBB-0D4D-9D17-9019E6F8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1030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51127" y="168910"/>
            <a:ext cx="5889751" cy="677108"/>
          </a:xfrm>
        </p:spPr>
        <p:txBody>
          <a:bodyPr lIns="0" tIns="0" rIns="0" bIns="0"/>
          <a:lstStyle>
            <a:lvl1pPr>
              <a:defRPr sz="44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55637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92754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127" y="168913"/>
            <a:ext cx="5889751" cy="13542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16619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16619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77944"/>
            <a:ext cx="2804160" cy="276999"/>
          </a:xfrm>
        </p:spPr>
        <p:txBody>
          <a:bodyPr/>
          <a:lstStyle/>
          <a:p>
            <a:fld id="{A77B8BDC-0FBA-2549-AD5D-66A9A2B4529F}" type="datetimeFigureOut">
              <a:rPr lang="en-US" smtClean="0"/>
              <a:pPr/>
              <a:t>6/15/23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45280" y="6377944"/>
            <a:ext cx="3901440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78240" y="6377944"/>
            <a:ext cx="2804160" cy="276999"/>
          </a:xfrm>
        </p:spPr>
        <p:txBody>
          <a:bodyPr/>
          <a:lstStyle/>
          <a:p>
            <a:fld id="{8B8918BD-498B-A943-8D8F-102FBA9022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95807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A8E86-5ADD-9375-8B15-6A8D2D87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0ACC9-09BB-2740-99A8-FF30A77BE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2554B-7C02-B8DA-414B-9B42714A9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C99C-A7AB-AA41-88D7-4423CDEC4517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7D251-83C3-3E2D-E3DA-19D57280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CA744-5ACE-0682-D9AA-42F660F2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0F1C-FBBB-0D4D-9D17-9019E6F8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6933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95C1B-EB7D-4070-766A-CD4EE969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DAF54-9C3A-2765-90B9-B86BC890A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6B233-4301-4930-7BF2-7E3C3667C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18A67-134E-3240-3841-D0C4802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C99C-A7AB-AA41-88D7-4423CDEC4517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CA6AE-8A39-BA92-DB52-4EF87FA9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5F25F-9375-C84D-000F-6F24F7B1F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0F1C-FBBB-0D4D-9D17-9019E6F8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5522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9B389-DFC9-E4D5-308E-6657CB98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16332-3357-C8B0-49BC-125601AE2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1F7FA-0ACA-7BC5-083C-02CD07594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5D6AB-8EE5-B270-4963-521245C0D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A373C5-450F-B36D-B4B7-6BC8D97BF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CEC4D-1E57-6661-2738-035A9455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C99C-A7AB-AA41-88D7-4423CDEC4517}" type="datetimeFigureOut">
              <a:rPr lang="en-US" smtClean="0"/>
              <a:t>6/15/23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A4D391-9B78-B69C-4867-87A3FA30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52CE6C-9C0E-7CA5-F4FF-D39081A6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0F1C-FBBB-0D4D-9D17-9019E6F8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853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63BC-9BD4-8F8D-8354-39FDF9CE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E5232C-1F4E-225B-A2DC-118A45E77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C99C-A7AB-AA41-88D7-4423CDEC4517}" type="datetimeFigureOut">
              <a:rPr lang="en-US" smtClean="0"/>
              <a:t>6/15/23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76A32-7445-DC87-E92A-D68D52D1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169AD-2197-18D9-C5EB-79280F54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0F1C-FBBB-0D4D-9D17-9019E6F8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650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63435-478F-0CC4-C427-2E5B124C5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C99C-A7AB-AA41-88D7-4423CDEC4517}" type="datetimeFigureOut">
              <a:rPr lang="en-US" smtClean="0"/>
              <a:t>6/15/23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72FA22-EA84-DA7D-8BF9-FEA1D0C85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8DC8F-841D-7B1E-A839-75D7FE8A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0F1C-FBBB-0D4D-9D17-9019E6F8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805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6CFB0-A3AA-12AF-6CE2-A7193E890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BF7B5-DF9D-5760-6664-8AF27E9ED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28D46-485A-80E7-A887-D93D92751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72C94-E030-208D-CE79-80A4A6AD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C99C-A7AB-AA41-88D7-4423CDEC4517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1115A-730B-F8D4-89C4-80C0971EE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A33E4-8942-4D9F-8848-00D5F45E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0F1C-FBBB-0D4D-9D17-9019E6F8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898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ECBFC-6560-0DAE-B0F2-C2837E6C1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00D320-F27A-E835-6C3E-CA552349D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3C9CB-0129-7573-7C08-650A8C423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5D2DD-4513-FF34-2B16-F62D24DE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C99C-A7AB-AA41-88D7-4423CDEC4517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D67FF-A91D-7343-664D-7483EBBC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ED0E2-3161-2425-E475-FF7E85EB6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0F1C-FBBB-0D4D-9D17-9019E6F8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742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69B8C0-18BD-D7CC-2DDA-93AD170D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71AE9-C3DB-6C50-F6B7-3711536AC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02D81-C1C7-F49B-2A78-601FC12E7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FC99C-A7AB-AA41-88D7-4423CDEC4517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5B6A0-6AE1-3C21-9579-F1A1DB32A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92390-CE6E-3F7A-C772-E6F75C563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20F1C-FBBB-0D4D-9D17-9019E6F8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6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51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07" y="6160817"/>
            <a:ext cx="2929880" cy="866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8"/>
          <a:srcRect r="40870"/>
          <a:stretch/>
        </p:blipFill>
        <p:spPr>
          <a:xfrm>
            <a:off x="0" y="6506493"/>
            <a:ext cx="4654507" cy="55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/>
          <a:srcRect r="40870"/>
          <a:stretch/>
        </p:blipFill>
        <p:spPr>
          <a:xfrm>
            <a:off x="7537493" y="6506493"/>
            <a:ext cx="4654507" cy="5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8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wip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421856"/>
            <a:ext cx="12192000" cy="14361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51127" y="168909"/>
            <a:ext cx="5889751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3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2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ransition spd="slow">
    <p:wip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18" Type="http://schemas.openxmlformats.org/officeDocument/2006/relationships/image" Target="../media/image32.png"/><Relationship Id="rId26" Type="http://schemas.openxmlformats.org/officeDocument/2006/relationships/image" Target="../media/image39.png"/><Relationship Id="rId3" Type="http://schemas.openxmlformats.org/officeDocument/2006/relationships/image" Target="../media/image17.jpg"/><Relationship Id="rId21" Type="http://schemas.openxmlformats.org/officeDocument/2006/relationships/image" Target="../media/image35.pn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8.png"/><Relationship Id="rId2" Type="http://schemas.openxmlformats.org/officeDocument/2006/relationships/image" Target="../media/image16.png"/><Relationship Id="rId16" Type="http://schemas.openxmlformats.org/officeDocument/2006/relationships/image" Target="../media/image30.jp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g"/><Relationship Id="rId11" Type="http://schemas.openxmlformats.org/officeDocument/2006/relationships/image" Target="../media/image25.png"/><Relationship Id="rId24" Type="http://schemas.openxmlformats.org/officeDocument/2006/relationships/image" Target="../media/image37.png"/><Relationship Id="rId5" Type="http://schemas.openxmlformats.org/officeDocument/2006/relationships/image" Target="../media/image19.jpg"/><Relationship Id="rId15" Type="http://schemas.openxmlformats.org/officeDocument/2006/relationships/image" Target="../media/image29.png"/><Relationship Id="rId23" Type="http://schemas.microsoft.com/office/2007/relationships/hdphoto" Target="../media/hdphoto1.wdp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421270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92992-F6AF-325C-7B13-55DFB2871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851" y="637762"/>
            <a:ext cx="9888496" cy="33202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5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Multi-institutional outcomes of proton beam therapy for hepatocellular carcinoma from the Proton Collaborative Group REG001-09 study</a:t>
            </a:r>
            <a:endParaRPr lang="en-US" sz="5000" b="1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1990" cy="2691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4FCCE-B6BE-E51D-5189-AED58E5DA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6851" y="4811407"/>
            <a:ext cx="10264336" cy="140883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l"/>
            <a:r>
              <a:rPr lang="en-US" sz="1900" dirty="0">
                <a:effectLst/>
              </a:rPr>
              <a:t>Michael D. Chuong, MD</a:t>
            </a:r>
            <a:r>
              <a:rPr lang="en-US" sz="1900" baseline="30000" dirty="0">
                <a:effectLst/>
              </a:rPr>
              <a:t>1</a:t>
            </a:r>
            <a:r>
              <a:rPr lang="en-US" sz="1900" dirty="0">
                <a:effectLst/>
              </a:rPr>
              <a:t>; Amanda Zakka, BS</a:t>
            </a:r>
            <a:r>
              <a:rPr lang="en-US" sz="1900" baseline="30000" dirty="0"/>
              <a:t>2</a:t>
            </a:r>
            <a:r>
              <a:rPr lang="en-US" sz="1900" dirty="0">
                <a:effectLst/>
              </a:rPr>
              <a:t>; Muni Rubens, MPH, MBBS, PhD</a:t>
            </a:r>
            <a:r>
              <a:rPr lang="en-US" sz="1900" baseline="30000" dirty="0">
                <a:effectLst/>
              </a:rPr>
              <a:t>1</a:t>
            </a:r>
            <a:r>
              <a:rPr lang="en-US" sz="1900" dirty="0">
                <a:effectLst/>
              </a:rPr>
              <a:t>; Arpit Chhabra, MD; Jason </a:t>
            </a:r>
            <a:r>
              <a:rPr lang="en-US" sz="1900" dirty="0" err="1">
                <a:effectLst/>
              </a:rPr>
              <a:t>Molitoris</a:t>
            </a:r>
            <a:r>
              <a:rPr lang="en-US" sz="1900" dirty="0">
                <a:effectLst/>
              </a:rPr>
              <a:t>, MD, PhD</a:t>
            </a:r>
            <a:r>
              <a:rPr lang="en-US" sz="1900" baseline="30000" dirty="0"/>
              <a:t>4</a:t>
            </a:r>
            <a:r>
              <a:rPr lang="en-US" sz="1900" dirty="0">
                <a:effectLst/>
              </a:rPr>
              <a:t>; Jonathan Ashman, MD</a:t>
            </a:r>
            <a:r>
              <a:rPr lang="en-US" sz="1900" baseline="30000" dirty="0"/>
              <a:t>5</a:t>
            </a:r>
            <a:r>
              <a:rPr lang="en-US" sz="1900" dirty="0">
                <a:effectLst/>
              </a:rPr>
              <a:t>; Nasir Mohammed, MD</a:t>
            </a:r>
            <a:r>
              <a:rPr lang="en-US" sz="1900" baseline="30000" dirty="0">
                <a:effectLst/>
              </a:rPr>
              <a:t>6</a:t>
            </a:r>
            <a:r>
              <a:rPr lang="en-US" sz="1900" dirty="0">
                <a:effectLst/>
              </a:rPr>
              <a:t>; John Chang, MD</a:t>
            </a:r>
            <a:r>
              <a:rPr lang="en-US" sz="1900" baseline="30000" dirty="0"/>
              <a:t>7</a:t>
            </a:r>
            <a:r>
              <a:rPr lang="en-US" sz="1900" dirty="0">
                <a:effectLst/>
              </a:rPr>
              <a:t>; James </a:t>
            </a:r>
            <a:r>
              <a:rPr lang="en-US" sz="1900" dirty="0" err="1">
                <a:effectLst/>
              </a:rPr>
              <a:t>Urbanic</a:t>
            </a:r>
            <a:r>
              <a:rPr lang="en-US" sz="1900" dirty="0">
                <a:effectLst/>
              </a:rPr>
              <a:t>, MD</a:t>
            </a:r>
            <a:r>
              <a:rPr lang="en-US" sz="1900" baseline="30000" dirty="0"/>
              <a:t>8</a:t>
            </a:r>
            <a:r>
              <a:rPr lang="en-US" sz="1900" dirty="0">
                <a:effectLst/>
              </a:rPr>
              <a:t>; Henry Tsai, MD</a:t>
            </a:r>
            <a:r>
              <a:rPr lang="en-US" sz="1900" baseline="30000" dirty="0"/>
              <a:t> 9</a:t>
            </a:r>
            <a:r>
              <a:rPr lang="en-US" sz="1900" dirty="0">
                <a:effectLst/>
              </a:rPr>
              <a:t>; Michael </a:t>
            </a:r>
            <a:r>
              <a:rPr lang="en-US" sz="1900" dirty="0" err="1">
                <a:effectLst/>
              </a:rPr>
              <a:t>Eblan</a:t>
            </a:r>
            <a:r>
              <a:rPr lang="en-US" sz="1900" dirty="0">
                <a:effectLst/>
              </a:rPr>
              <a:t>, MD</a:t>
            </a:r>
            <a:r>
              <a:rPr lang="en-US" sz="1900" baseline="30000" dirty="0"/>
              <a:t> 10</a:t>
            </a:r>
            <a:r>
              <a:rPr lang="en-US" sz="1900" dirty="0">
                <a:effectLst/>
              </a:rPr>
              <a:t>; Smith </a:t>
            </a:r>
            <a:r>
              <a:rPr lang="en-US" sz="1900" dirty="0" err="1">
                <a:effectLst/>
              </a:rPr>
              <a:t>Apisarnthanarax</a:t>
            </a:r>
            <a:r>
              <a:rPr lang="en-US" sz="1900" dirty="0">
                <a:effectLst/>
              </a:rPr>
              <a:t>, MD</a:t>
            </a:r>
            <a:r>
              <a:rPr lang="en-US" sz="1900" baseline="30000" dirty="0"/>
              <a:t> 11</a:t>
            </a:r>
            <a:endParaRPr lang="en-US" sz="1900" dirty="0"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100" dirty="0"/>
          </a:p>
          <a:p>
            <a:pPr algn="l"/>
            <a:r>
              <a:rPr lang="en-US" sz="1100" i="1" baseline="30000" dirty="0">
                <a:effectLst/>
              </a:rPr>
              <a:t>1</a:t>
            </a:r>
            <a:r>
              <a:rPr lang="en-US" sz="1100" i="1" dirty="0">
                <a:effectLst/>
              </a:rPr>
              <a:t>Miami Cancer Institute, Miami FL; </a:t>
            </a:r>
            <a:r>
              <a:rPr lang="en-US" sz="1100" i="1" baseline="30000" dirty="0"/>
              <a:t>2</a:t>
            </a:r>
            <a:r>
              <a:rPr lang="en-US" sz="1100" i="1" dirty="0">
                <a:effectLst/>
              </a:rPr>
              <a:t>Florida International University, Miami FL; </a:t>
            </a:r>
            <a:r>
              <a:rPr lang="en-US" sz="1100" i="1" baseline="30000" dirty="0"/>
              <a:t>3</a:t>
            </a:r>
            <a:r>
              <a:rPr lang="en-US" sz="1100" i="1" dirty="0"/>
              <a:t>New York Proton Center, New York NY; </a:t>
            </a:r>
            <a:r>
              <a:rPr lang="en-US" sz="1100" i="1" baseline="30000" dirty="0"/>
              <a:t>4</a:t>
            </a:r>
            <a:r>
              <a:rPr lang="en-US" sz="1100" i="1" dirty="0"/>
              <a:t>Maryland Proton Treatment Center, Baltimore MD; </a:t>
            </a:r>
            <a:r>
              <a:rPr lang="en-US" sz="1100" i="1" baseline="30000" dirty="0"/>
              <a:t>5</a:t>
            </a:r>
            <a:r>
              <a:rPr lang="en-US" sz="1100" i="1" dirty="0"/>
              <a:t>Mayo Clinic, Scottsdale AZ; </a:t>
            </a:r>
            <a:r>
              <a:rPr lang="en-US" sz="1100" i="1" baseline="30000" dirty="0">
                <a:effectLst/>
              </a:rPr>
              <a:t>6</a:t>
            </a:r>
            <a:r>
              <a:rPr lang="en-US" sz="1100" i="1" dirty="0"/>
              <a:t>Northwestern Medicine, Warrenville IL; </a:t>
            </a:r>
            <a:r>
              <a:rPr lang="en-US" sz="1100" i="1" baseline="30000" dirty="0"/>
              <a:t>7</a:t>
            </a:r>
            <a:r>
              <a:rPr lang="en-US" sz="1100" i="1" dirty="0"/>
              <a:t>Oklahoma Proton Center, Oklahoma City OK; </a:t>
            </a:r>
            <a:r>
              <a:rPr lang="en-US" sz="1100" i="1" baseline="30000" dirty="0"/>
              <a:t>8</a:t>
            </a:r>
            <a:r>
              <a:rPr lang="en-US" sz="1100" i="1" dirty="0"/>
              <a:t>California Protons Cancer Therapy Center, San Diego CA; </a:t>
            </a:r>
            <a:r>
              <a:rPr lang="en-US" sz="1100" i="1" baseline="30000" dirty="0"/>
              <a:t>9</a:t>
            </a:r>
            <a:r>
              <a:rPr lang="en-US" sz="1100" i="1" dirty="0"/>
              <a:t>ProCure Proton Therapy Center, Somerset NJ; </a:t>
            </a:r>
            <a:r>
              <a:rPr lang="en-US" sz="1100" i="1" baseline="30000" dirty="0"/>
              <a:t>10</a:t>
            </a:r>
            <a:r>
              <a:rPr lang="en-US" sz="1100" i="1" dirty="0"/>
              <a:t>Inova Mather Proton Therapy Center, Fairfax VA; </a:t>
            </a:r>
            <a:r>
              <a:rPr lang="en-US" sz="1100" i="1" baseline="30000" dirty="0"/>
              <a:t>11</a:t>
            </a:r>
            <a:r>
              <a:rPr lang="en-US" sz="1100" i="1" dirty="0"/>
              <a:t>Seattle Cancer Care Alliance Proton Therapy Center</a:t>
            </a:r>
            <a:endParaRPr lang="en-US" sz="1100" i="1" dirty="0"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100" dirty="0"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4869304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3650" y="4759022"/>
            <a:ext cx="2699004" cy="1007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93095" y="2714248"/>
            <a:ext cx="1202436" cy="1203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05933" y="3436972"/>
            <a:ext cx="2759247" cy="5678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38879" y="3301397"/>
            <a:ext cx="2890194" cy="614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13838" y="2712723"/>
            <a:ext cx="2127504" cy="7787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91939" y="2638249"/>
            <a:ext cx="2488691" cy="7269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130" y="5556936"/>
            <a:ext cx="2091749" cy="4919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65685" y="1805411"/>
            <a:ext cx="2439742" cy="6704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53856" y="4016756"/>
            <a:ext cx="14966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75F9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Arizona and</a:t>
            </a:r>
            <a:r>
              <a:rPr kumimoji="0" sz="1200" b="1" i="0" u="none" strike="noStrike" kern="1200" cap="none" spc="-45" normalizeH="0" baseline="0" noProof="0" dirty="0">
                <a:ln>
                  <a:noFill/>
                </a:ln>
                <a:solidFill>
                  <a:srgbClr val="375F9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75F9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Minnesota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09945" y="4168194"/>
            <a:ext cx="2933700" cy="5135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26757" y="942074"/>
            <a:ext cx="1714500" cy="10043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293095" y="4594863"/>
            <a:ext cx="1572768" cy="6827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6453" y="985505"/>
            <a:ext cx="340460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591" marR="5080" lvl="0" indent="-342891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56" algn="l"/>
                <a:tab pos="355591" algn="l"/>
              </a:tabLst>
              <a:defRPr/>
            </a:pPr>
            <a:r>
              <a:rPr kumimoji="0" lang="en-US" b="1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 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</a:t>
            </a:r>
            <a:r>
              <a:rPr kumimoji="0" b="1" i="0" u="none" strike="noStrike" kern="1200" cap="none" spc="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centers</a:t>
            </a:r>
            <a:endParaRPr kumimoji="0" lang="en-US" b="1" i="0" u="none" strike="noStrike" kern="1200" cap="none" spc="-5" normalizeH="0" baseline="0" noProof="0" dirty="0">
              <a:ln>
                <a:noFill/>
              </a:ln>
              <a:solidFill>
                <a:srgbClr val="00AF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5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56" algn="l"/>
                <a:tab pos="355591" algn="l"/>
              </a:tabLst>
              <a:defRPr/>
            </a:pPr>
            <a:r>
              <a:rPr kumimoji="0" lang="en-US" b="1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Founded in 2009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46453" y="1506596"/>
            <a:ext cx="3404609" cy="673262"/>
          </a:xfrm>
          <a:prstGeom prst="rect">
            <a:avLst/>
          </a:prstGeom>
        </p:spPr>
        <p:txBody>
          <a:bodyPr vert="horz" wrap="square" lIns="0" tIns="67311" rIns="0" bIns="0" rtlCol="0">
            <a:spAutoFit/>
          </a:bodyPr>
          <a:lstStyle/>
          <a:p>
            <a:pPr marL="3555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531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56" algn="l"/>
                <a:tab pos="355591" algn="l"/>
              </a:tabLst>
              <a:defRPr/>
            </a:pPr>
            <a:r>
              <a:rPr kumimoji="0" lang="en-US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27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,000</a:t>
            </a:r>
            <a:r>
              <a:rPr kumimoji="0" lang="en-US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</a:t>
            </a:r>
            <a:r>
              <a:rPr kumimoji="0" b="1" i="0" u="none" strike="noStrike" kern="1200" cap="none" spc="-5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registry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5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56" algn="l"/>
                <a:tab pos="355591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</a:t>
            </a:r>
            <a:r>
              <a:rPr kumimoji="0" b="1" i="0" u="none" strike="noStrike" kern="120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Trials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3919" y="218064"/>
            <a:ext cx="6724027" cy="468784"/>
          </a:xfrm>
          <a:prstGeom prst="rect">
            <a:avLst/>
          </a:prstGeom>
          <a:ln w="38100">
            <a:noFill/>
          </a:ln>
        </p:spPr>
        <p:txBody>
          <a:bodyPr vert="horz" wrap="square" lIns="0" tIns="34291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279"/>
              </a:lnSpc>
              <a:spcBef>
                <a:spcPts val="2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Proton Collaborative Group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78351" y="4874676"/>
            <a:ext cx="2455164" cy="7269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13146" y="6423511"/>
            <a:ext cx="4445" cy="6351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2582" y="5271"/>
                </a:moveTo>
                <a:lnTo>
                  <a:pt x="1515" y="5271"/>
                </a:lnTo>
                <a:lnTo>
                  <a:pt x="1491" y="5481"/>
                </a:lnTo>
                <a:lnTo>
                  <a:pt x="1674" y="6354"/>
                </a:lnTo>
                <a:lnTo>
                  <a:pt x="2582" y="5271"/>
                </a:lnTo>
                <a:close/>
              </a:path>
              <a:path w="4445" h="6350">
                <a:moveTo>
                  <a:pt x="3888" y="0"/>
                </a:moveTo>
                <a:lnTo>
                  <a:pt x="2341" y="1992"/>
                </a:lnTo>
                <a:lnTo>
                  <a:pt x="1960" y="2946"/>
                </a:lnTo>
                <a:lnTo>
                  <a:pt x="785" y="4371"/>
                </a:lnTo>
                <a:lnTo>
                  <a:pt x="611" y="4405"/>
                </a:lnTo>
                <a:lnTo>
                  <a:pt x="365" y="4528"/>
                </a:lnTo>
                <a:lnTo>
                  <a:pt x="571" y="4660"/>
                </a:lnTo>
                <a:lnTo>
                  <a:pt x="349" y="4918"/>
                </a:lnTo>
                <a:lnTo>
                  <a:pt x="301" y="5060"/>
                </a:lnTo>
                <a:lnTo>
                  <a:pt x="0" y="5369"/>
                </a:lnTo>
                <a:lnTo>
                  <a:pt x="857" y="5271"/>
                </a:lnTo>
                <a:lnTo>
                  <a:pt x="2582" y="5271"/>
                </a:lnTo>
                <a:lnTo>
                  <a:pt x="3205" y="4528"/>
                </a:lnTo>
                <a:lnTo>
                  <a:pt x="3079" y="1917"/>
                </a:lnTo>
                <a:lnTo>
                  <a:pt x="3888" y="0"/>
                </a:ln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404948" y="6429479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4" h="12064">
                <a:moveTo>
                  <a:pt x="12808" y="0"/>
                </a:moveTo>
                <a:lnTo>
                  <a:pt x="10300" y="2857"/>
                </a:lnTo>
                <a:lnTo>
                  <a:pt x="8705" y="4218"/>
                </a:lnTo>
                <a:lnTo>
                  <a:pt x="7102" y="5623"/>
                </a:lnTo>
                <a:lnTo>
                  <a:pt x="5301" y="6963"/>
                </a:lnTo>
                <a:lnTo>
                  <a:pt x="3380" y="8335"/>
                </a:lnTo>
                <a:lnTo>
                  <a:pt x="7" y="11155"/>
                </a:lnTo>
                <a:lnTo>
                  <a:pt x="0" y="11533"/>
                </a:lnTo>
                <a:lnTo>
                  <a:pt x="206" y="11533"/>
                </a:lnTo>
                <a:lnTo>
                  <a:pt x="388" y="11367"/>
                </a:lnTo>
                <a:lnTo>
                  <a:pt x="794" y="11155"/>
                </a:lnTo>
                <a:lnTo>
                  <a:pt x="1650" y="10494"/>
                </a:lnTo>
                <a:lnTo>
                  <a:pt x="3460" y="8844"/>
                </a:lnTo>
                <a:lnTo>
                  <a:pt x="4043" y="8335"/>
                </a:lnTo>
                <a:lnTo>
                  <a:pt x="4655" y="7870"/>
                </a:lnTo>
                <a:lnTo>
                  <a:pt x="4912" y="7690"/>
                </a:lnTo>
                <a:lnTo>
                  <a:pt x="5759" y="7690"/>
                </a:lnTo>
                <a:lnTo>
                  <a:pt x="6975" y="6784"/>
                </a:lnTo>
                <a:lnTo>
                  <a:pt x="12776" y="895"/>
                </a:lnTo>
                <a:lnTo>
                  <a:pt x="12808" y="0"/>
                </a:lnTo>
                <a:close/>
              </a:path>
              <a:path w="13334" h="12064">
                <a:moveTo>
                  <a:pt x="4106" y="8922"/>
                </a:moveTo>
                <a:lnTo>
                  <a:pt x="3775" y="8933"/>
                </a:lnTo>
                <a:lnTo>
                  <a:pt x="3467" y="9276"/>
                </a:lnTo>
                <a:lnTo>
                  <a:pt x="3610" y="9262"/>
                </a:lnTo>
                <a:lnTo>
                  <a:pt x="4106" y="8922"/>
                </a:lnTo>
                <a:close/>
              </a:path>
              <a:path w="13334" h="12064">
                <a:moveTo>
                  <a:pt x="5759" y="7690"/>
                </a:moveTo>
                <a:lnTo>
                  <a:pt x="4912" y="7690"/>
                </a:lnTo>
                <a:lnTo>
                  <a:pt x="4859" y="7924"/>
                </a:lnTo>
                <a:lnTo>
                  <a:pt x="3817" y="8844"/>
                </a:lnTo>
                <a:lnTo>
                  <a:pt x="4106" y="8922"/>
                </a:lnTo>
                <a:lnTo>
                  <a:pt x="5759" y="7690"/>
                </a:lnTo>
                <a:close/>
              </a:path>
              <a:path w="13334" h="12064">
                <a:moveTo>
                  <a:pt x="4112" y="8311"/>
                </a:move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389749" y="6443016"/>
            <a:ext cx="15240" cy="8255"/>
          </a:xfrm>
          <a:custGeom>
            <a:avLst/>
            <a:gdLst/>
            <a:ahLst/>
            <a:cxnLst/>
            <a:rect l="l" t="t" r="r" b="b"/>
            <a:pathLst>
              <a:path w="15240" h="8254">
                <a:moveTo>
                  <a:pt x="10917" y="3038"/>
                </a:moveTo>
                <a:lnTo>
                  <a:pt x="1261" y="6998"/>
                </a:lnTo>
                <a:lnTo>
                  <a:pt x="0" y="7850"/>
                </a:lnTo>
                <a:lnTo>
                  <a:pt x="1999" y="7460"/>
                </a:lnTo>
                <a:lnTo>
                  <a:pt x="8697" y="4262"/>
                </a:lnTo>
                <a:lnTo>
                  <a:pt x="10917" y="3038"/>
                </a:lnTo>
                <a:close/>
              </a:path>
              <a:path w="15240" h="8254">
                <a:moveTo>
                  <a:pt x="14816" y="0"/>
                </a:moveTo>
                <a:lnTo>
                  <a:pt x="10971" y="3008"/>
                </a:lnTo>
                <a:lnTo>
                  <a:pt x="11768" y="2569"/>
                </a:lnTo>
                <a:lnTo>
                  <a:pt x="14292" y="651"/>
                </a:lnTo>
                <a:lnTo>
                  <a:pt x="14816" y="0"/>
                </a:ln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338047" y="6453811"/>
            <a:ext cx="12700" cy="1905"/>
          </a:xfrm>
          <a:custGeom>
            <a:avLst/>
            <a:gdLst/>
            <a:ahLst/>
            <a:cxnLst/>
            <a:rect l="l" t="t" r="r" b="b"/>
            <a:pathLst>
              <a:path w="12700" h="1904">
                <a:moveTo>
                  <a:pt x="0" y="0"/>
                </a:moveTo>
                <a:lnTo>
                  <a:pt x="8205" y="1382"/>
                </a:lnTo>
                <a:lnTo>
                  <a:pt x="11149" y="1451"/>
                </a:lnTo>
                <a:lnTo>
                  <a:pt x="12181" y="503"/>
                </a:lnTo>
                <a:lnTo>
                  <a:pt x="2587" y="134"/>
                </a:lnTo>
                <a:lnTo>
                  <a:pt x="0" y="0"/>
                </a:ln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195070" y="5894541"/>
            <a:ext cx="19685" cy="19051"/>
          </a:xfrm>
          <a:custGeom>
            <a:avLst/>
            <a:gdLst/>
            <a:ahLst/>
            <a:cxnLst/>
            <a:rect l="l" t="t" r="r" b="b"/>
            <a:pathLst>
              <a:path w="19684" h="19050">
                <a:moveTo>
                  <a:pt x="7814" y="6660"/>
                </a:moveTo>
                <a:lnTo>
                  <a:pt x="7396" y="6660"/>
                </a:lnTo>
                <a:lnTo>
                  <a:pt x="11316" y="10889"/>
                </a:lnTo>
                <a:lnTo>
                  <a:pt x="15760" y="15617"/>
                </a:lnTo>
                <a:lnTo>
                  <a:pt x="19061" y="18738"/>
                </a:lnTo>
                <a:lnTo>
                  <a:pt x="15157" y="13828"/>
                </a:lnTo>
                <a:lnTo>
                  <a:pt x="7814" y="6660"/>
                </a:lnTo>
                <a:close/>
              </a:path>
              <a:path w="19684" h="19050">
                <a:moveTo>
                  <a:pt x="7770" y="7381"/>
                </a:moveTo>
                <a:lnTo>
                  <a:pt x="7396" y="7381"/>
                </a:lnTo>
                <a:lnTo>
                  <a:pt x="7967" y="7856"/>
                </a:lnTo>
                <a:lnTo>
                  <a:pt x="8538" y="8537"/>
                </a:lnTo>
                <a:lnTo>
                  <a:pt x="9086" y="8878"/>
                </a:lnTo>
                <a:lnTo>
                  <a:pt x="7967" y="7761"/>
                </a:lnTo>
                <a:lnTo>
                  <a:pt x="7770" y="7381"/>
                </a:lnTo>
                <a:close/>
              </a:path>
              <a:path w="19684" h="19050">
                <a:moveTo>
                  <a:pt x="0" y="0"/>
                </a:moveTo>
                <a:lnTo>
                  <a:pt x="1769" y="1837"/>
                </a:lnTo>
                <a:lnTo>
                  <a:pt x="4436" y="4815"/>
                </a:lnTo>
                <a:lnTo>
                  <a:pt x="7062" y="7096"/>
                </a:lnTo>
                <a:lnTo>
                  <a:pt x="7150" y="7230"/>
                </a:lnTo>
                <a:lnTo>
                  <a:pt x="7285" y="7349"/>
                </a:lnTo>
                <a:lnTo>
                  <a:pt x="7364" y="7484"/>
                </a:lnTo>
                <a:lnTo>
                  <a:pt x="7770" y="7381"/>
                </a:lnTo>
                <a:lnTo>
                  <a:pt x="7396" y="6660"/>
                </a:lnTo>
                <a:lnTo>
                  <a:pt x="7814" y="6660"/>
                </a:lnTo>
                <a:lnTo>
                  <a:pt x="7578" y="6430"/>
                </a:lnTo>
                <a:lnTo>
                  <a:pt x="5442" y="2914"/>
                </a:lnTo>
                <a:lnTo>
                  <a:pt x="4309" y="2914"/>
                </a:lnTo>
                <a:lnTo>
                  <a:pt x="1222" y="277"/>
                </a:lnTo>
                <a:lnTo>
                  <a:pt x="0" y="0"/>
                </a:lnTo>
                <a:close/>
              </a:path>
              <a:path w="19684" h="19050">
                <a:moveTo>
                  <a:pt x="5428" y="2890"/>
                </a:move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145843" y="58874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95" y="0"/>
                </a:moveTo>
                <a:lnTo>
                  <a:pt x="515" y="356"/>
                </a:lnTo>
                <a:lnTo>
                  <a:pt x="246" y="110"/>
                </a:lnTo>
                <a:lnTo>
                  <a:pt x="95" y="0"/>
                </a:ln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330169" y="64527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579" y="0"/>
                </a:moveTo>
                <a:lnTo>
                  <a:pt x="95" y="57"/>
                </a:lnTo>
                <a:lnTo>
                  <a:pt x="412" y="68"/>
                </a:lnTo>
                <a:lnTo>
                  <a:pt x="579" y="0"/>
                </a:ln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437303" y="6365092"/>
            <a:ext cx="1271" cy="11431"/>
          </a:xfrm>
          <a:custGeom>
            <a:avLst/>
            <a:gdLst/>
            <a:ahLst/>
            <a:cxnLst/>
            <a:rect l="l" t="t" r="r" b="b"/>
            <a:pathLst>
              <a:path w="1270" h="11429">
                <a:moveTo>
                  <a:pt x="999" y="0"/>
                </a:moveTo>
                <a:lnTo>
                  <a:pt x="769" y="174"/>
                </a:lnTo>
                <a:lnTo>
                  <a:pt x="667" y="617"/>
                </a:lnTo>
                <a:lnTo>
                  <a:pt x="1079" y="1821"/>
                </a:lnTo>
                <a:lnTo>
                  <a:pt x="587" y="6161"/>
                </a:lnTo>
                <a:lnTo>
                  <a:pt x="293" y="8014"/>
                </a:lnTo>
                <a:lnTo>
                  <a:pt x="0" y="10081"/>
                </a:lnTo>
                <a:lnTo>
                  <a:pt x="560" y="11380"/>
                </a:lnTo>
                <a:lnTo>
                  <a:pt x="741" y="10081"/>
                </a:lnTo>
                <a:lnTo>
                  <a:pt x="920" y="8014"/>
                </a:lnTo>
                <a:lnTo>
                  <a:pt x="1111" y="5242"/>
                </a:lnTo>
                <a:lnTo>
                  <a:pt x="999" y="0"/>
                </a:ln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130543" y="5835102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4595" y="2605"/>
                </a:moveTo>
                <a:lnTo>
                  <a:pt x="8190" y="6137"/>
                </a:lnTo>
                <a:lnTo>
                  <a:pt x="11745" y="7444"/>
                </a:lnTo>
                <a:lnTo>
                  <a:pt x="9904" y="6272"/>
                </a:lnTo>
                <a:lnTo>
                  <a:pt x="10595" y="6106"/>
                </a:lnTo>
                <a:lnTo>
                  <a:pt x="9579" y="5266"/>
                </a:lnTo>
                <a:lnTo>
                  <a:pt x="4595" y="2605"/>
                </a:lnTo>
                <a:close/>
              </a:path>
              <a:path w="12065" h="7620">
                <a:moveTo>
                  <a:pt x="3469" y="1881"/>
                </a:moveTo>
                <a:lnTo>
                  <a:pt x="3676" y="2114"/>
                </a:lnTo>
                <a:lnTo>
                  <a:pt x="4595" y="2605"/>
                </a:lnTo>
                <a:lnTo>
                  <a:pt x="4337" y="2352"/>
                </a:lnTo>
                <a:lnTo>
                  <a:pt x="3469" y="1881"/>
                </a:lnTo>
                <a:close/>
              </a:path>
              <a:path w="12065" h="7620">
                <a:moveTo>
                  <a:pt x="0" y="0"/>
                </a:moveTo>
                <a:lnTo>
                  <a:pt x="3469" y="1881"/>
                </a:lnTo>
                <a:lnTo>
                  <a:pt x="2840" y="1172"/>
                </a:lnTo>
                <a:lnTo>
                  <a:pt x="0" y="0"/>
                </a:ln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441010" y="6369742"/>
            <a:ext cx="1905" cy="9525"/>
          </a:xfrm>
          <a:custGeom>
            <a:avLst/>
            <a:gdLst/>
            <a:ahLst/>
            <a:cxnLst/>
            <a:rect l="l" t="t" r="r" b="b"/>
            <a:pathLst>
              <a:path w="1904" h="9525">
                <a:moveTo>
                  <a:pt x="793" y="0"/>
                </a:moveTo>
                <a:lnTo>
                  <a:pt x="0" y="8276"/>
                </a:lnTo>
                <a:lnTo>
                  <a:pt x="198" y="8664"/>
                </a:lnTo>
                <a:lnTo>
                  <a:pt x="428" y="8893"/>
                </a:lnTo>
                <a:lnTo>
                  <a:pt x="604" y="8973"/>
                </a:lnTo>
                <a:lnTo>
                  <a:pt x="777" y="9099"/>
                </a:lnTo>
                <a:lnTo>
                  <a:pt x="960" y="8917"/>
                </a:lnTo>
                <a:lnTo>
                  <a:pt x="1750" y="4641"/>
                </a:lnTo>
                <a:lnTo>
                  <a:pt x="1484" y="4641"/>
                </a:lnTo>
                <a:lnTo>
                  <a:pt x="1341" y="4609"/>
                </a:lnTo>
                <a:lnTo>
                  <a:pt x="1190" y="4395"/>
                </a:lnTo>
                <a:lnTo>
                  <a:pt x="1063" y="3643"/>
                </a:lnTo>
                <a:lnTo>
                  <a:pt x="960" y="126"/>
                </a:lnTo>
                <a:lnTo>
                  <a:pt x="793" y="0"/>
                </a:lnTo>
                <a:close/>
              </a:path>
              <a:path w="1904" h="9525">
                <a:moveTo>
                  <a:pt x="1769" y="4221"/>
                </a:moveTo>
                <a:lnTo>
                  <a:pt x="1484" y="4641"/>
                </a:lnTo>
                <a:lnTo>
                  <a:pt x="1750" y="4641"/>
                </a:lnTo>
                <a:lnTo>
                  <a:pt x="1769" y="4221"/>
                </a:lnTo>
                <a:close/>
              </a:path>
              <a:path w="1904" h="9525">
                <a:moveTo>
                  <a:pt x="1777" y="4165"/>
                </a:move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493330" y="5931725"/>
            <a:ext cx="13971" cy="6351"/>
          </a:xfrm>
          <a:custGeom>
            <a:avLst/>
            <a:gdLst/>
            <a:ahLst/>
            <a:cxnLst/>
            <a:rect l="l" t="t" r="r" b="b"/>
            <a:pathLst>
              <a:path w="13970" h="6350">
                <a:moveTo>
                  <a:pt x="13633" y="0"/>
                </a:moveTo>
                <a:lnTo>
                  <a:pt x="9038" y="1940"/>
                </a:lnTo>
                <a:lnTo>
                  <a:pt x="0" y="4981"/>
                </a:lnTo>
                <a:lnTo>
                  <a:pt x="769" y="6209"/>
                </a:lnTo>
                <a:lnTo>
                  <a:pt x="3380" y="5496"/>
                </a:lnTo>
                <a:lnTo>
                  <a:pt x="5888" y="4355"/>
                </a:lnTo>
                <a:lnTo>
                  <a:pt x="8078" y="3160"/>
                </a:lnTo>
                <a:lnTo>
                  <a:pt x="10300" y="2019"/>
                </a:lnTo>
                <a:lnTo>
                  <a:pt x="13633" y="0"/>
                </a:ln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38951" y="63337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2" y="0"/>
                </a:moveTo>
                <a:lnTo>
                  <a:pt x="0" y="63"/>
                </a:lnTo>
                <a:lnTo>
                  <a:pt x="184" y="134"/>
                </a:lnTo>
                <a:lnTo>
                  <a:pt x="192" y="0"/>
                </a:ln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506893" y="5911943"/>
            <a:ext cx="5715" cy="1905"/>
          </a:xfrm>
          <a:custGeom>
            <a:avLst/>
            <a:gdLst/>
            <a:ahLst/>
            <a:cxnLst/>
            <a:rect l="l" t="t" r="r" b="b"/>
            <a:pathLst>
              <a:path w="5715" h="1904">
                <a:moveTo>
                  <a:pt x="420" y="752"/>
                </a:moveTo>
                <a:lnTo>
                  <a:pt x="0" y="879"/>
                </a:lnTo>
                <a:lnTo>
                  <a:pt x="380" y="1789"/>
                </a:lnTo>
                <a:lnTo>
                  <a:pt x="1603" y="1425"/>
                </a:lnTo>
                <a:lnTo>
                  <a:pt x="4110" y="799"/>
                </a:lnTo>
                <a:lnTo>
                  <a:pt x="476" y="799"/>
                </a:lnTo>
                <a:close/>
              </a:path>
              <a:path w="5715" h="1904">
                <a:moveTo>
                  <a:pt x="793" y="586"/>
                </a:moveTo>
                <a:lnTo>
                  <a:pt x="476" y="799"/>
                </a:lnTo>
                <a:lnTo>
                  <a:pt x="4148" y="791"/>
                </a:lnTo>
                <a:lnTo>
                  <a:pt x="4743" y="633"/>
                </a:lnTo>
                <a:lnTo>
                  <a:pt x="1174" y="633"/>
                </a:lnTo>
                <a:lnTo>
                  <a:pt x="793" y="586"/>
                </a:lnTo>
                <a:close/>
              </a:path>
              <a:path w="5715" h="1904">
                <a:moveTo>
                  <a:pt x="4944" y="0"/>
                </a:moveTo>
                <a:lnTo>
                  <a:pt x="3698" y="0"/>
                </a:lnTo>
                <a:lnTo>
                  <a:pt x="1174" y="633"/>
                </a:lnTo>
                <a:lnTo>
                  <a:pt x="4743" y="633"/>
                </a:lnTo>
                <a:lnTo>
                  <a:pt x="5071" y="546"/>
                </a:lnTo>
                <a:lnTo>
                  <a:pt x="5174" y="213"/>
                </a:lnTo>
                <a:lnTo>
                  <a:pt x="4944" y="0"/>
                </a:lnTo>
                <a:close/>
              </a:path>
              <a:path w="5715" h="1904">
                <a:moveTo>
                  <a:pt x="1023" y="609"/>
                </a:move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088555" y="5809171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39">
                <a:moveTo>
                  <a:pt x="88" y="102"/>
                </a:moveTo>
                <a:lnTo>
                  <a:pt x="133" y="348"/>
                </a:lnTo>
                <a:lnTo>
                  <a:pt x="938" y="871"/>
                </a:lnTo>
                <a:lnTo>
                  <a:pt x="4110" y="2162"/>
                </a:lnTo>
                <a:lnTo>
                  <a:pt x="5148" y="2368"/>
                </a:lnTo>
                <a:lnTo>
                  <a:pt x="5317" y="2368"/>
                </a:lnTo>
                <a:lnTo>
                  <a:pt x="5553" y="2344"/>
                </a:lnTo>
                <a:lnTo>
                  <a:pt x="4748" y="1742"/>
                </a:lnTo>
                <a:lnTo>
                  <a:pt x="4456" y="1488"/>
                </a:lnTo>
                <a:lnTo>
                  <a:pt x="4648" y="1283"/>
                </a:lnTo>
                <a:lnTo>
                  <a:pt x="1965" y="205"/>
                </a:lnTo>
                <a:lnTo>
                  <a:pt x="1110" y="197"/>
                </a:lnTo>
                <a:lnTo>
                  <a:pt x="88" y="102"/>
                </a:lnTo>
                <a:close/>
              </a:path>
              <a:path w="5715" h="2539">
                <a:moveTo>
                  <a:pt x="1452" y="0"/>
                </a:moveTo>
                <a:lnTo>
                  <a:pt x="1407" y="158"/>
                </a:lnTo>
                <a:lnTo>
                  <a:pt x="1195" y="205"/>
                </a:lnTo>
                <a:lnTo>
                  <a:pt x="1965" y="205"/>
                </a:lnTo>
                <a:lnTo>
                  <a:pt x="1452" y="0"/>
                </a:ln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089065" y="5810323"/>
            <a:ext cx="12700" cy="5715"/>
          </a:xfrm>
          <a:custGeom>
            <a:avLst/>
            <a:gdLst/>
            <a:ahLst/>
            <a:cxnLst/>
            <a:rect l="l" t="t" r="r" b="b"/>
            <a:pathLst>
              <a:path w="12700" h="5714">
                <a:moveTo>
                  <a:pt x="144" y="0"/>
                </a:moveTo>
                <a:lnTo>
                  <a:pt x="0" y="0"/>
                </a:lnTo>
                <a:lnTo>
                  <a:pt x="168" y="150"/>
                </a:lnTo>
                <a:lnTo>
                  <a:pt x="1853" y="1156"/>
                </a:lnTo>
                <a:lnTo>
                  <a:pt x="8592" y="3666"/>
                </a:lnTo>
                <a:lnTo>
                  <a:pt x="10816" y="4522"/>
                </a:lnTo>
                <a:lnTo>
                  <a:pt x="12402" y="5583"/>
                </a:lnTo>
                <a:lnTo>
                  <a:pt x="11933" y="5187"/>
                </a:lnTo>
                <a:lnTo>
                  <a:pt x="11954" y="4759"/>
                </a:lnTo>
                <a:lnTo>
                  <a:pt x="12145" y="4728"/>
                </a:lnTo>
                <a:lnTo>
                  <a:pt x="12478" y="4577"/>
                </a:lnTo>
                <a:lnTo>
                  <a:pt x="12358" y="4379"/>
                </a:lnTo>
                <a:lnTo>
                  <a:pt x="10120" y="3239"/>
                </a:lnTo>
                <a:lnTo>
                  <a:pt x="9987" y="3239"/>
                </a:lnTo>
                <a:lnTo>
                  <a:pt x="9720" y="3136"/>
                </a:lnTo>
                <a:lnTo>
                  <a:pt x="9083" y="3017"/>
                </a:lnTo>
                <a:lnTo>
                  <a:pt x="8425" y="2803"/>
                </a:lnTo>
                <a:lnTo>
                  <a:pt x="7747" y="2542"/>
                </a:lnTo>
                <a:lnTo>
                  <a:pt x="6078" y="2542"/>
                </a:lnTo>
                <a:lnTo>
                  <a:pt x="4198" y="1726"/>
                </a:lnTo>
                <a:lnTo>
                  <a:pt x="2056" y="760"/>
                </a:lnTo>
                <a:lnTo>
                  <a:pt x="144" y="0"/>
                </a:lnTo>
                <a:close/>
              </a:path>
              <a:path w="12700" h="5714">
                <a:moveTo>
                  <a:pt x="10042" y="3199"/>
                </a:moveTo>
                <a:close/>
              </a:path>
              <a:path w="12700" h="5714">
                <a:moveTo>
                  <a:pt x="5252" y="1726"/>
                </a:moveTo>
                <a:lnTo>
                  <a:pt x="5071" y="1726"/>
                </a:lnTo>
                <a:lnTo>
                  <a:pt x="5133" y="1900"/>
                </a:lnTo>
                <a:lnTo>
                  <a:pt x="5841" y="2320"/>
                </a:lnTo>
                <a:lnTo>
                  <a:pt x="6054" y="2478"/>
                </a:lnTo>
                <a:lnTo>
                  <a:pt x="7747" y="2542"/>
                </a:lnTo>
                <a:lnTo>
                  <a:pt x="6739" y="2154"/>
                </a:lnTo>
                <a:lnTo>
                  <a:pt x="5989" y="1900"/>
                </a:lnTo>
                <a:lnTo>
                  <a:pt x="5440" y="1813"/>
                </a:lnTo>
                <a:lnTo>
                  <a:pt x="5252" y="1726"/>
                </a:ln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082293" y="5805410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0" y="0"/>
                </a:moveTo>
                <a:lnTo>
                  <a:pt x="5454" y="1884"/>
                </a:lnTo>
                <a:lnTo>
                  <a:pt x="11765" y="5306"/>
                </a:lnTo>
                <a:lnTo>
                  <a:pt x="17373" y="7262"/>
                </a:lnTo>
                <a:lnTo>
                  <a:pt x="14314" y="5995"/>
                </a:lnTo>
                <a:lnTo>
                  <a:pt x="11453" y="4482"/>
                </a:lnTo>
                <a:lnTo>
                  <a:pt x="8558" y="3167"/>
                </a:lnTo>
                <a:lnTo>
                  <a:pt x="5721" y="1813"/>
                </a:lnTo>
                <a:lnTo>
                  <a:pt x="2918" y="617"/>
                </a:lnTo>
                <a:lnTo>
                  <a:pt x="0" y="0"/>
                </a:lnTo>
                <a:close/>
              </a:path>
            </a:pathLst>
          </a:custGeom>
          <a:solidFill>
            <a:srgbClr val="F89E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057389" y="5795783"/>
            <a:ext cx="14284" cy="1425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829335" y="5984474"/>
            <a:ext cx="2906268" cy="2849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376918" y="1526969"/>
            <a:ext cx="2488691" cy="8285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Image result for inova health system">
            <a:extLst>
              <a:ext uri="{FF2B5EF4-FFF2-40B4-BE49-F238E27FC236}">
                <a16:creationId xmlns:a16="http://schemas.microsoft.com/office/drawing/2014/main" id="{DFED6036-7077-40A2-A353-9325DB500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134" y="930178"/>
            <a:ext cx="1935147" cy="44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96F62B6-EA9F-48C4-80F2-AC4B7F412E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21" y="4040972"/>
            <a:ext cx="2340044" cy="4186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7B66852-55D8-35F8-A65C-F319EDBA4B7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95070" y="5888042"/>
            <a:ext cx="1714500" cy="4095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9AEF96C-769F-6522-5842-78F61BAFC167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19325" y="1020813"/>
            <a:ext cx="2015544" cy="46228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F67FD24-6804-13DF-3BEF-DB52E8BAE828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30415" y="2630089"/>
            <a:ext cx="1691321" cy="7610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8AE82C1-3082-9CAD-CC22-14605ECB489A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4700"/>
                    </a14:imgEffect>
                    <a14:imgEffect>
                      <a14:brightnessContrast bright="-73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0415" y="4658931"/>
            <a:ext cx="1961524" cy="541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522743-0548-886E-2891-5FE54349D49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3860" y="5850244"/>
            <a:ext cx="2052539" cy="565295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BD150A-4E94-43D5-1BB3-C837DE3777E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7665" y="4325068"/>
            <a:ext cx="2052539" cy="10488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14DF04-A979-D22C-D1C6-16A2B3810F5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6885" y="3053854"/>
            <a:ext cx="1179715" cy="11797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2E9CE0-3B03-E584-B8E1-2608C9F0456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02329" y="1526969"/>
            <a:ext cx="1390766" cy="113180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2003" y="146321"/>
            <a:ext cx="5070661" cy="11901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PCG Registry Accrual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EB7AC-B43D-4308-8C26-9FAB045BE224}"/>
              </a:ext>
            </a:extLst>
          </p:cNvPr>
          <p:cNvSpPr txBox="1"/>
          <p:nvPr/>
        </p:nvSpPr>
        <p:spPr>
          <a:xfrm>
            <a:off x="8743950" y="1303690"/>
            <a:ext cx="28803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Enrollment: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27,196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(as of June 5,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57CD49-2F8C-E787-697C-775841F81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2" y="1013012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0009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45366" y="796232"/>
            <a:ext cx="3564534" cy="20082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Arial"/>
                <a:cs typeface="Arial"/>
              </a:rPr>
              <a:t>PCG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Registry Disease Sites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9DE5C5-3C81-986F-2C03-8D9EA3563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96" y="143436"/>
            <a:ext cx="7479016" cy="6431672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1A042E93-DA38-D696-3EBF-72959A01D774}"/>
              </a:ext>
            </a:extLst>
          </p:cNvPr>
          <p:cNvSpPr/>
          <p:nvPr/>
        </p:nvSpPr>
        <p:spPr>
          <a:xfrm>
            <a:off x="3455719" y="2778826"/>
            <a:ext cx="767859" cy="29688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C53EC-3963-174A-4C07-B41FFEF270D9}"/>
              </a:ext>
            </a:extLst>
          </p:cNvPr>
          <p:cNvSpPr txBox="1"/>
          <p:nvPr/>
        </p:nvSpPr>
        <p:spPr>
          <a:xfrm>
            <a:off x="8241892" y="2552489"/>
            <a:ext cx="3710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Liver &lt;1%</a:t>
            </a:r>
          </a:p>
        </p:txBody>
      </p:sp>
    </p:spTree>
    <p:extLst>
      <p:ext uri="{BB962C8B-B14F-4D97-AF65-F5344CB8AC3E}">
        <p14:creationId xmlns:p14="http://schemas.microsoft.com/office/powerpoint/2010/main" val="2353152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C06513-2457-2C0A-AA70-A03877E16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286106"/>
              </p:ext>
            </p:extLst>
          </p:nvPr>
        </p:nvGraphicFramePr>
        <p:xfrm>
          <a:off x="639966" y="425847"/>
          <a:ext cx="4974771" cy="608475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113887">
                  <a:extLst>
                    <a:ext uri="{9D8B030D-6E8A-4147-A177-3AD203B41FA5}">
                      <a16:colId xmlns:a16="http://schemas.microsoft.com/office/drawing/2014/main" val="326455984"/>
                    </a:ext>
                  </a:extLst>
                </a:gridCol>
                <a:gridCol w="1860884">
                  <a:extLst>
                    <a:ext uri="{9D8B030D-6E8A-4147-A177-3AD203B41FA5}">
                      <a16:colId xmlns:a16="http://schemas.microsoft.com/office/drawing/2014/main" val="1408639070"/>
                    </a:ext>
                  </a:extLst>
                </a:gridCol>
              </a:tblGrid>
              <a:tr h="207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  (range/%)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438248925"/>
                  </a:ext>
                </a:extLst>
              </a:tr>
              <a:tr h="207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Age (year), median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68 (40-91)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3468902754"/>
                  </a:ext>
                </a:extLst>
              </a:tr>
              <a:tr h="3613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Gender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Female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58 (70.7%)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24 (29.3%)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972041160"/>
                  </a:ext>
                </a:extLst>
              </a:tr>
              <a:tr h="8089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ECOG performance status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0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1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2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3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Not reported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35 (42.7%)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29 (35.4%)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 (11.0%)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 (4.9%)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 (8.5%)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1030680068"/>
                  </a:ext>
                </a:extLst>
              </a:tr>
              <a:tr h="8859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Child-Pugh class, baseline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A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B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Not reported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40 (48.8%)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 (17.1%)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(2.4%)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26 (31.7%)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4029883784"/>
                  </a:ext>
                </a:extLst>
              </a:tr>
              <a:tr h="10386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Tumor size (cm)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Median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&lt;3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&gt;3-5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&gt;5-7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&gt;7-9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&gt;9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5.0 (1.2-19.0)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18 (22.0%)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 (24.4%)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 (19.5%)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 (8.5%)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 (11.0%)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2677544958"/>
                  </a:ext>
                </a:extLst>
              </a:tr>
              <a:tr h="3462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Prior liver-directed therapy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Partial hepatectomy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Percutaneous ablation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TACE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Y90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External beam radiation </a:t>
                      </a:r>
                      <a:r>
                        <a:rPr lang="en-US" sz="1200" dirty="0" err="1">
                          <a:effectLst/>
                        </a:rPr>
                        <a:t>thearpy</a:t>
                      </a:r>
                      <a:endParaRPr lang="en-US" sz="1200" dirty="0">
                        <a:effectLst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28 (34.1%)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 (7.3%)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 (6.1%)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 (13.4%)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 (3.7%)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 (3.7%)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4213384052"/>
                  </a:ext>
                </a:extLst>
              </a:tr>
              <a:tr h="3462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Prior systemic therapy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Yes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Not reported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 (23.2%)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62 (75.6%)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(1.2%)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4043441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9210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28007D-9151-EC06-A4ED-DFA9A566E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718194"/>
              </p:ext>
            </p:extLst>
          </p:nvPr>
        </p:nvGraphicFramePr>
        <p:xfrm>
          <a:off x="6096000" y="450703"/>
          <a:ext cx="5331339" cy="58521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314044">
                  <a:extLst>
                    <a:ext uri="{9D8B030D-6E8A-4147-A177-3AD203B41FA5}">
                      <a16:colId xmlns:a16="http://schemas.microsoft.com/office/drawing/2014/main" val="326455984"/>
                    </a:ext>
                  </a:extLst>
                </a:gridCol>
                <a:gridCol w="2017295">
                  <a:extLst>
                    <a:ext uri="{9D8B030D-6E8A-4147-A177-3AD203B41FA5}">
                      <a16:colId xmlns:a16="http://schemas.microsoft.com/office/drawing/2014/main" val="1408639070"/>
                    </a:ext>
                  </a:extLst>
                </a:gridCol>
              </a:tblGrid>
              <a:tr h="953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 (range/%)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438248925"/>
                  </a:ext>
                </a:extLst>
              </a:tr>
              <a:tr h="3813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PBT prescribed dose (</a:t>
                      </a:r>
                      <a:r>
                        <a:rPr lang="en-US" sz="1200" dirty="0" err="1">
                          <a:effectLst/>
                        </a:rPr>
                        <a:t>Gy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Median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37.5-45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50-65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67.5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72.3-90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59.3 (37.5-90)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17 (20.7%)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51 (62.2%)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12 (14.6%)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2 (2.4%)</a:t>
                      </a: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3699917853"/>
                  </a:ext>
                </a:extLst>
              </a:tr>
              <a:tr h="3813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PBT prescribed fractions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Median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10-14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15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20-36</a:t>
                      </a: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 (5-36)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 (15.9%)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 (8.5%)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57 (69.5%)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 (6.1%)</a:t>
                      </a: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1890288456"/>
                  </a:ext>
                </a:extLst>
              </a:tr>
              <a:tr h="4767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PBT prescribed BED</a:t>
                      </a:r>
                      <a:r>
                        <a:rPr lang="en-US" sz="1200" baseline="-25000" dirty="0">
                          <a:effectLst/>
                        </a:rPr>
                        <a:t>10</a:t>
                      </a:r>
                      <a:r>
                        <a:rPr lang="en-US" sz="1200" dirty="0">
                          <a:effectLst/>
                        </a:rPr>
                        <a:t> (</a:t>
                      </a:r>
                      <a:r>
                        <a:rPr lang="en-US" sz="1200" dirty="0" err="1">
                          <a:effectLst/>
                        </a:rPr>
                        <a:t>Gy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Median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52.1-72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72.8-84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86.4-97.9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100-144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85.2 </a:t>
                      </a:r>
                      <a:r>
                        <a:rPr lang="en-US" sz="1200" dirty="0" err="1">
                          <a:effectLst/>
                        </a:rPr>
                        <a:t>Gy</a:t>
                      </a:r>
                      <a:r>
                        <a:rPr lang="en-US" sz="1200" dirty="0">
                          <a:effectLst/>
                        </a:rPr>
                        <a:t> (52.1-144)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20 (24.4%)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21 (25.6%)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32 (39.0%)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 (11.0%)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826341408"/>
                  </a:ext>
                </a:extLst>
              </a:tr>
              <a:tr h="4767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PBT delivery schedule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Once daily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Every other day</a:t>
                      </a: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80 (97.6%)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(2.4%)</a:t>
                      </a: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1727121054"/>
                  </a:ext>
                </a:extLst>
              </a:tr>
              <a:tr h="3813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Proton therapy technique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Pencil beam scanning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Uniform scanning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Not reported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46 (56.1%)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27 (32.9%)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 (11.0%)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3202310384"/>
                  </a:ext>
                </a:extLst>
              </a:tr>
              <a:tr h="3813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Motion management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Breath hold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Abdominal compression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Respiratory gating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None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Not reported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15 (18.3%)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(2.4%)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(1.2%)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43 (52.4%)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21 (25.6%)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56" marR="35756" marT="0" marB="0"/>
                </a:tc>
                <a:extLst>
                  <a:ext uri="{0D108BD9-81ED-4DB2-BD59-A6C34878D82A}">
                    <a16:rowId xmlns:a16="http://schemas.microsoft.com/office/drawing/2014/main" val="3514185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09061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76AAB9-05A7-5150-DC70-3DCAD5D82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0" y="9268"/>
            <a:ext cx="4902200" cy="383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4948E3-43D6-F3DA-FB00-70EE73E6F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93" y="72768"/>
            <a:ext cx="4991100" cy="37084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9C7E88-F727-EB80-B14F-1E00DE0E8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61731" y="3429000"/>
            <a:ext cx="466853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3478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68922-9DFF-39E6-45FF-30AEDD333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89" y="21323"/>
            <a:ext cx="4634603" cy="3712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A53E18-C8BD-A6CC-A670-2E3CAA37A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411" y="42648"/>
            <a:ext cx="4457700" cy="3670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3C41C-9A73-9E4C-DF9D-22A307077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3228159"/>
            <a:ext cx="4457699" cy="362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7255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4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91DAD4-58B1-B383-BEAD-C6FC9DAE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05401" cy="404219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Liver minus PTV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71A5F-4CC6-6B5D-5606-D685BE7ED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927762"/>
            <a:ext cx="4974771" cy="355442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Mean volume 1734.6 cc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Median mean dose = 9.4 </a:t>
            </a:r>
            <a:r>
              <a:rPr lang="en-US" sz="3200" dirty="0" err="1">
                <a:solidFill>
                  <a:schemeClr val="bg1"/>
                </a:solidFill>
              </a:rPr>
              <a:t>Gy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Median V0 = 1254.3 cc</a:t>
            </a:r>
          </a:p>
          <a:p>
            <a:r>
              <a:rPr lang="en-US" sz="3200" dirty="0">
                <a:solidFill>
                  <a:schemeClr val="bg1"/>
                </a:solidFill>
              </a:rPr>
              <a:t>Median V5 = 1014.4 cc</a:t>
            </a:r>
          </a:p>
          <a:p>
            <a:r>
              <a:rPr lang="en-US" sz="3200" dirty="0">
                <a:solidFill>
                  <a:schemeClr val="bg1"/>
                </a:solidFill>
              </a:rPr>
              <a:t>Median V10 = 946.2 cc</a:t>
            </a:r>
          </a:p>
          <a:p>
            <a:r>
              <a:rPr lang="en-US" sz="3200" dirty="0">
                <a:solidFill>
                  <a:schemeClr val="bg1"/>
                </a:solidFill>
              </a:rPr>
              <a:t>Median V15 = 377.9 cc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1079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62A1B8AF-7F3B-DEEA-EE0A-E752028E0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754" y="3820548"/>
            <a:ext cx="3716492" cy="278736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D3AC93D-9C70-D570-970C-54EDCCC14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83" y="636007"/>
            <a:ext cx="3711147" cy="2783360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1DF87C5F-986D-B016-18A0-F9CFD01BA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426" y="636007"/>
            <a:ext cx="3711147" cy="2783360"/>
          </a:xfrm>
          <a:prstGeom prst="rect">
            <a:avLst/>
          </a:prstGeom>
        </p:spPr>
      </p:pic>
      <p:pic>
        <p:nvPicPr>
          <p:cNvPr id="9" name="Picture 8" descr="Histogram&#10;&#10;Description automatically generated with low confidence">
            <a:extLst>
              <a:ext uri="{FF2B5EF4-FFF2-40B4-BE49-F238E27FC236}">
                <a16:creationId xmlns:a16="http://schemas.microsoft.com/office/drawing/2014/main" id="{853D1D86-0F35-F4C6-5D78-4942D36FB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4270" y="636007"/>
            <a:ext cx="3711147" cy="2783360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395EE17D-2C5A-560B-6984-21CC7107C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9613" y="3820548"/>
            <a:ext cx="3711147" cy="27833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8C2AA4-D4BD-4165-9F52-3FAD29848E7F}"/>
              </a:ext>
            </a:extLst>
          </p:cNvPr>
          <p:cNvSpPr txBox="1"/>
          <p:nvPr/>
        </p:nvSpPr>
        <p:spPr>
          <a:xfrm>
            <a:off x="1915822" y="266675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FFLP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220C9F-C267-CDD9-405D-16FC9D13BB86}"/>
              </a:ext>
            </a:extLst>
          </p:cNvPr>
          <p:cNvSpPr txBox="1"/>
          <p:nvPr/>
        </p:nvSpPr>
        <p:spPr>
          <a:xfrm>
            <a:off x="9641067" y="266675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FFDP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883DA1-7996-21DF-BEFC-DFBEE2DFF8B9}"/>
              </a:ext>
            </a:extLst>
          </p:cNvPr>
          <p:cNvSpPr txBox="1"/>
          <p:nvPr/>
        </p:nvSpPr>
        <p:spPr>
          <a:xfrm>
            <a:off x="5809702" y="286891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FFIP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C7A3CA-FCCB-8198-9448-621D7EF0E40D}"/>
              </a:ext>
            </a:extLst>
          </p:cNvPr>
          <p:cNvSpPr txBox="1"/>
          <p:nvPr/>
        </p:nvSpPr>
        <p:spPr>
          <a:xfrm>
            <a:off x="9754267" y="3451216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F39DC7-40E9-DFB5-88E6-25C8061EA36F}"/>
              </a:ext>
            </a:extLst>
          </p:cNvPr>
          <p:cNvSpPr txBox="1"/>
          <p:nvPr/>
        </p:nvSpPr>
        <p:spPr>
          <a:xfrm>
            <a:off x="870407" y="2027687"/>
            <a:ext cx="2118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Median not reached</a:t>
            </a:r>
          </a:p>
          <a:p>
            <a:r>
              <a:rPr lang="en-US" b="1" dirty="0"/>
              <a:t>2-year 93.4%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B01EBF-5B7D-4778-97A2-BFA6CC0C077C}"/>
              </a:ext>
            </a:extLst>
          </p:cNvPr>
          <p:cNvSpPr txBox="1"/>
          <p:nvPr/>
        </p:nvSpPr>
        <p:spPr>
          <a:xfrm>
            <a:off x="4743865" y="2027687"/>
            <a:ext cx="1985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Median 37 months</a:t>
            </a:r>
          </a:p>
          <a:p>
            <a:r>
              <a:rPr lang="en-US" b="1" dirty="0"/>
              <a:t>2-year 63.3%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DC69C3-C053-8CE5-3AFD-FD9CE37DB585}"/>
              </a:ext>
            </a:extLst>
          </p:cNvPr>
          <p:cNvSpPr txBox="1"/>
          <p:nvPr/>
        </p:nvSpPr>
        <p:spPr>
          <a:xfrm>
            <a:off x="8595652" y="2027687"/>
            <a:ext cx="2118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Median not reached</a:t>
            </a:r>
          </a:p>
          <a:p>
            <a:r>
              <a:rPr lang="en-US" b="1" dirty="0"/>
              <a:t>2-year 85.7%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3BAEFC-3431-F8A6-9D6D-76C480FDF049}"/>
              </a:ext>
            </a:extLst>
          </p:cNvPr>
          <p:cNvSpPr txBox="1"/>
          <p:nvPr/>
        </p:nvSpPr>
        <p:spPr>
          <a:xfrm>
            <a:off x="4652930" y="5228820"/>
            <a:ext cx="1985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Median 14 months</a:t>
            </a:r>
          </a:p>
          <a:p>
            <a:r>
              <a:rPr lang="en-US" b="1" dirty="0"/>
              <a:t>2-year 35%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F551E9-2219-4C41-F90C-A3034DC0263D}"/>
              </a:ext>
            </a:extLst>
          </p:cNvPr>
          <p:cNvSpPr txBox="1"/>
          <p:nvPr/>
        </p:nvSpPr>
        <p:spPr>
          <a:xfrm>
            <a:off x="5840192" y="3467808"/>
            <a:ext cx="51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PFS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FFB9B8-052B-B93B-88AA-F4D7384AC862}"/>
              </a:ext>
            </a:extLst>
          </p:cNvPr>
          <p:cNvSpPr txBox="1"/>
          <p:nvPr/>
        </p:nvSpPr>
        <p:spPr>
          <a:xfrm>
            <a:off x="8539640" y="5212228"/>
            <a:ext cx="1985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Median 26 months</a:t>
            </a:r>
          </a:p>
          <a:p>
            <a:r>
              <a:rPr lang="en-US" b="1" dirty="0"/>
              <a:t>2-year 54.6%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F5D7E6-AEF5-6D32-0804-1695E2245EFA}"/>
              </a:ext>
            </a:extLst>
          </p:cNvPr>
          <p:cNvSpPr txBox="1"/>
          <p:nvPr/>
        </p:nvSpPr>
        <p:spPr>
          <a:xfrm>
            <a:off x="144073" y="4499306"/>
            <a:ext cx="35434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Median follow-up</a:t>
            </a:r>
          </a:p>
          <a:p>
            <a:pPr lvl="1"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 diagnosis: 26 months</a:t>
            </a:r>
          </a:p>
          <a:p>
            <a:pPr lvl="1"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PBT start: 13.5 months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56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11359-C8F7-ED3F-F1FE-938CDBED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72" y="2571297"/>
            <a:ext cx="33274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UVA/MVA - Overall Survival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1BA076E-7760-6432-7A4D-484D68A470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1189152"/>
              </p:ext>
            </p:extLst>
          </p:nvPr>
        </p:nvGraphicFramePr>
        <p:xfrm>
          <a:off x="4515630" y="335280"/>
          <a:ext cx="6794627" cy="6187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9356">
                  <a:extLst>
                    <a:ext uri="{9D8B030D-6E8A-4147-A177-3AD203B41FA5}">
                      <a16:colId xmlns:a16="http://schemas.microsoft.com/office/drawing/2014/main" val="3703964339"/>
                    </a:ext>
                  </a:extLst>
                </a:gridCol>
                <a:gridCol w="1481298">
                  <a:extLst>
                    <a:ext uri="{9D8B030D-6E8A-4147-A177-3AD203B41FA5}">
                      <a16:colId xmlns:a16="http://schemas.microsoft.com/office/drawing/2014/main" val="370591670"/>
                    </a:ext>
                  </a:extLst>
                </a:gridCol>
                <a:gridCol w="759176">
                  <a:extLst>
                    <a:ext uri="{9D8B030D-6E8A-4147-A177-3AD203B41FA5}">
                      <a16:colId xmlns:a16="http://schemas.microsoft.com/office/drawing/2014/main" val="4117695990"/>
                    </a:ext>
                  </a:extLst>
                </a:gridCol>
                <a:gridCol w="1311436">
                  <a:extLst>
                    <a:ext uri="{9D8B030D-6E8A-4147-A177-3AD203B41FA5}">
                      <a16:colId xmlns:a16="http://schemas.microsoft.com/office/drawing/2014/main" val="2033619401"/>
                    </a:ext>
                  </a:extLst>
                </a:gridCol>
                <a:gridCol w="793361">
                  <a:extLst>
                    <a:ext uri="{9D8B030D-6E8A-4147-A177-3AD203B41FA5}">
                      <a16:colId xmlns:a16="http://schemas.microsoft.com/office/drawing/2014/main" val="2403618475"/>
                    </a:ext>
                  </a:extLst>
                </a:gridCol>
              </a:tblGrid>
              <a:tr h="17448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Variable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UVA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MVA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294179"/>
                  </a:ext>
                </a:extLst>
              </a:tr>
              <a:tr h="174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HR (95% CI)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 value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HR (95% CI)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 value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1937499789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Age group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1638616404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&lt;Median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2580766330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≥Median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2.03 (1.04-3.98)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0.039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2.33 (1.11-4.91)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0.026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3986185902"/>
                  </a:ext>
                </a:extLst>
              </a:tr>
              <a:tr h="1861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Sex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3048085068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Male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3642565362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Female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1.04 (0.48-2.26)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0.916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2657456844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Tumor size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2915874815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&lt;Median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2800958406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≥Median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2.56 (1.33-4.96)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0.005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1.93 (0.92-4.08)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0.084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3865434327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ECOG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468393898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3946115982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≥1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1.84 (0.92-3.68)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0.086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973131134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Child Pugh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680061942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1061874768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B/C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2.48 (0.98-6.27)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0.056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2019984342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Prior liver-directed therapy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2998031392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2709767229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0.74 (0.37-1.50)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0.403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1856581134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Number of fractions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2339077602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&lt;Median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1068993096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≥Median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0.80 (0.36-1.78)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0.584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1736953273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Prescribed BED</a:t>
                      </a:r>
                      <a:r>
                        <a:rPr lang="en-US" sz="1400" baseline="-25000" dirty="0">
                          <a:effectLst/>
                        </a:rPr>
                        <a:t>10</a:t>
                      </a:r>
                      <a:endParaRPr lang="en-US" sz="12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2495581625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&lt;Median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2142990577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≥Median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0.48 (0.25-0.93)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0.030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0.40 (0.17-0.90)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0.028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597741978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Proton delivery technique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2775257862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Uniform scanning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502199112"/>
                  </a:ext>
                </a:extLst>
              </a:tr>
              <a:tr h="17448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PBS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0.48 (0.25-0.96)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0.037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0.94 (0.41-2.15)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0.891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9" marR="61199" marT="0" marB="0"/>
                </a:tc>
                <a:extLst>
                  <a:ext uri="{0D108BD9-81ED-4DB2-BD59-A6C34878D82A}">
                    <a16:rowId xmlns:a16="http://schemas.microsoft.com/office/drawing/2014/main" val="1449870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73620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72094-DBD8-1206-4DE7-3EF8807F0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55812-2670-5CA0-7072-7A9EC37D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FFFFFF"/>
                </a:solidFill>
              </a:rPr>
              <a:t>Disclosures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BDEF7D-7B5C-107A-4788-7192AC89AA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977038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9286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14B311-FFAA-9678-ACE6-07F1B1F349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2582907"/>
              </p:ext>
            </p:extLst>
          </p:nvPr>
        </p:nvGraphicFramePr>
        <p:xfrm>
          <a:off x="172307" y="914400"/>
          <a:ext cx="6166709" cy="4314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18381DE-A224-818A-E31C-CF895AC380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3268413"/>
              </p:ext>
            </p:extLst>
          </p:nvPr>
        </p:nvGraphicFramePr>
        <p:xfrm>
          <a:off x="6096000" y="914400"/>
          <a:ext cx="6611985" cy="4314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1576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816D77-DFE1-BAD2-FE49-DA6CFDA2C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7201" y="3786295"/>
            <a:ext cx="4804129" cy="2276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B9316-B186-E654-67F8-243E37E1A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308" y="646802"/>
            <a:ext cx="4660900" cy="581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D164B-0F4A-6406-5F88-FAC35DA71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66" y="407124"/>
            <a:ext cx="6426215" cy="2799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0889BE-11D3-2C8D-F74A-79EBD19D19B5}"/>
              </a:ext>
            </a:extLst>
          </p:cNvPr>
          <p:cNvSpPr txBox="1"/>
          <p:nvPr/>
        </p:nvSpPr>
        <p:spPr>
          <a:xfrm>
            <a:off x="9244208" y="4083485"/>
            <a:ext cx="1492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2-yr OS 63.2%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C47E38-45FF-73C5-2C03-E4EB1208B871}"/>
              </a:ext>
            </a:extLst>
          </p:cNvPr>
          <p:cNvSpPr txBox="1"/>
          <p:nvPr/>
        </p:nvSpPr>
        <p:spPr>
          <a:xfrm>
            <a:off x="8844853" y="1412509"/>
            <a:ext cx="1891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2-yr PFS 39.9%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09DA9-EF6B-EDF1-F280-0D483850E6E1}"/>
              </a:ext>
            </a:extLst>
          </p:cNvPr>
          <p:cNvSpPr txBox="1"/>
          <p:nvPr/>
        </p:nvSpPr>
        <p:spPr>
          <a:xfrm>
            <a:off x="3994492" y="4288762"/>
            <a:ext cx="145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2-yr LC 94.8%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BDC4F-9B31-8601-01E9-F4A45D157C71}"/>
              </a:ext>
            </a:extLst>
          </p:cNvPr>
          <p:cNvSpPr txBox="1"/>
          <p:nvPr/>
        </p:nvSpPr>
        <p:spPr>
          <a:xfrm>
            <a:off x="3981966" y="3988059"/>
            <a:ext cx="2032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2-yr LC 93.4% (PCG)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02CF9B-02C7-65F1-1D2F-C0D450CABC40}"/>
              </a:ext>
            </a:extLst>
          </p:cNvPr>
          <p:cNvSpPr txBox="1"/>
          <p:nvPr/>
        </p:nvSpPr>
        <p:spPr>
          <a:xfrm>
            <a:off x="8857379" y="1119891"/>
            <a:ext cx="196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2-yr PFS 35% (PCG)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3294C7-211E-8B71-37BC-B9CB59DFC707}"/>
              </a:ext>
            </a:extLst>
          </p:cNvPr>
          <p:cNvSpPr txBox="1"/>
          <p:nvPr/>
        </p:nvSpPr>
        <p:spPr>
          <a:xfrm>
            <a:off x="9244208" y="3815919"/>
            <a:ext cx="207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2-yr OS 54.6% (PCG)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BF3628-B95E-6731-814A-5DD56BD25781}"/>
              </a:ext>
            </a:extLst>
          </p:cNvPr>
          <p:cNvSpPr txBox="1"/>
          <p:nvPr/>
        </p:nvSpPr>
        <p:spPr>
          <a:xfrm>
            <a:off x="1897928" y="1049162"/>
            <a:ext cx="3635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67.5 </a:t>
            </a:r>
            <a:r>
              <a:rPr lang="en-US" dirty="0" err="1"/>
              <a:t>GyE</a:t>
            </a:r>
            <a:r>
              <a:rPr lang="en-US" dirty="0"/>
              <a:t> or 58.05 </a:t>
            </a:r>
            <a:r>
              <a:rPr lang="en-US" dirty="0" err="1"/>
              <a:t>GyE</a:t>
            </a:r>
            <a:r>
              <a:rPr lang="en-US" dirty="0"/>
              <a:t> in 15 fractions</a:t>
            </a:r>
          </a:p>
        </p:txBody>
      </p:sp>
    </p:spTree>
    <p:extLst>
      <p:ext uri="{BB962C8B-B14F-4D97-AF65-F5344CB8AC3E}">
        <p14:creationId xmlns:p14="http://schemas.microsoft.com/office/powerpoint/2010/main" val="2136255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3D3AEB-8AA3-481D-9F6F-B80FE58DD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D9FE98-387B-4EC6-A44D-C6F923034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FB420D-223A-4357-AA4A-003C6C2A7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9B6719-4A3A-4DEC-A190-6611A41B4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C65BFA3-0719-427B-8870-26748E61E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BB203FB-4E3E-4392-BC79-3EA2FEE31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7C2D5BB-49AB-47DE-BA4F-97FAA5437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205D069A-295F-435F-8B39-14D44D986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500000">
            <a:off x="99103" y="203612"/>
            <a:ext cx="6233807" cy="6233807"/>
          </a:xfrm>
          <a:prstGeom prst="ellipse">
            <a:avLst/>
          </a:prstGeom>
          <a:noFill/>
          <a:ln w="31750">
            <a:gradFill>
              <a:gsLst>
                <a:gs pos="0">
                  <a:schemeClr val="tx2">
                    <a:lumMod val="60000"/>
                    <a:lumOff val="40000"/>
                    <a:alpha val="20000"/>
                  </a:schemeClr>
                </a:gs>
                <a:gs pos="100000">
                  <a:schemeClr val="tx2">
                    <a:lumMod val="50000"/>
                    <a:alpha val="2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87EF6-D118-33B5-DA59-4D521FAD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998" y="1913353"/>
            <a:ext cx="4782199" cy="3567072"/>
          </a:xfrm>
          <a:noFill/>
        </p:spPr>
        <p:txBody>
          <a:bodyPr anchor="ctr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925E00-1519-483D-BEDE-3DB840745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6A47AA-3999-4EE6-BC5C-502DAE57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61D1278-3E86-430E-AC17-ECC407520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6A6D283-6CA9-43BF-B874-D4398E7BB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0A4FFB-2DB0-4461-87AD-20DBE6BCE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8731F8-C740-4802-8967-656BE04E9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C26F14B-F98B-4B7D-AF0B-24D840F67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745027-6B11-4363-8A2E-CB8EB38E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A55DA09-A260-44A9-B1D9-FAC678AD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0D6225A-20C6-43EE-9E11-2D9FC1192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F11E7EE-ABBB-40C5-AD9F-7228BA656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AA5D5FF-9E03-4A84-8627-0E744F5F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4D587-A334-EBFB-BC84-D65668CA8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9693" y="683580"/>
            <a:ext cx="5191051" cy="5673834"/>
          </a:xfrm>
          <a:noFill/>
        </p:spPr>
        <p:txBody>
          <a:bodyPr anchor="ctr">
            <a:normAutofit fontScale="92500" lnSpcReduction="10000"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one of the largest Western studies of PBT for HCC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Dose-escalated moderately hypofractionated PBT achieves excellent FFLP with limited toxicity for HCC in a “real world</a:t>
            </a:r>
            <a:r>
              <a:rPr lang="en-US" sz="24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setting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Favorable outcomes were achieved despite include larger tumors up to 19 cm and patients with &gt;CP-A baseline liver function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need for novel treatment approaches to reduce out-of-field intrahepatic recurrence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limitations include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follow-up and lack of dosimetric data 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Need to support the ongoing NRG GI003 randomized trial (PBT vs. photon therapy for HCC)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18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Fatty liver disease: What it is and what to do about it - Harvard Health">
            <a:extLst>
              <a:ext uri="{FF2B5EF4-FFF2-40B4-BE49-F238E27FC236}">
                <a16:creationId xmlns:a16="http://schemas.microsoft.com/office/drawing/2014/main" id="{7C65F727-352B-8E49-BE2D-9BBB26BED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A9B239-9343-BB47-80DC-97A91C4C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800" b="1" dirty="0">
                <a:solidFill>
                  <a:srgbClr val="FFFFFF"/>
                </a:solidFill>
              </a:rPr>
              <a:t>Normal Liver Tolerance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B0083-DC8B-EB4B-9F3A-87717A4938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68294" y="1362745"/>
            <a:ext cx="6185502" cy="4726276"/>
          </a:xfrm>
          <a:prstGeom prst="rect">
            <a:avLst/>
          </a:prstGeom>
        </p:spPr>
        <p:txBody>
          <a:bodyPr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Calibri"/>
              </a:rPr>
              <a:t>Radiosensitive organ</a:t>
            </a: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Calibri"/>
              </a:rPr>
              <a:t>Parallel function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RILD factors</a:t>
            </a:r>
          </a:p>
          <a:p>
            <a:pPr marL="742950" marR="0" lvl="1" indent="-28575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Cirrhosis</a:t>
            </a:r>
          </a:p>
          <a:p>
            <a:pPr marL="742950" marR="0" lvl="1" indent="-28575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Baseline liver function</a:t>
            </a:r>
          </a:p>
          <a:p>
            <a:pPr marL="742950" marR="0" lvl="1" indent="-28575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Functional status of uninvolved liver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Volume of uninvolved liver</a:t>
            </a:r>
          </a:p>
          <a:p>
            <a:pPr marL="742950" marR="0" lvl="1" indent="-28575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 therapy</a:t>
            </a: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579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60A96A-81A7-134F-B7B5-50F85972F4CE}"/>
              </a:ext>
            </a:extLst>
          </p:cNvPr>
          <p:cNvSpPr txBox="1"/>
          <p:nvPr/>
        </p:nvSpPr>
        <p:spPr>
          <a:xfrm>
            <a:off x="742950" y="742951"/>
            <a:ext cx="3476625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QUANTEC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Mean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and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low liver dose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82F3C-8786-2D41-8D98-FAB09ED90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73"/>
          <a:stretch/>
        </p:blipFill>
        <p:spPr>
          <a:xfrm>
            <a:off x="5153822" y="1414944"/>
            <a:ext cx="6553545" cy="40360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9AEB9B-31AD-B25B-5F77-F606A3581A4C}"/>
              </a:ext>
            </a:extLst>
          </p:cNvPr>
          <p:cNvSpPr txBox="1"/>
          <p:nvPr/>
        </p:nvSpPr>
        <p:spPr>
          <a:xfrm>
            <a:off x="9334224" y="6565422"/>
            <a:ext cx="2899529" cy="3766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 et al. IJROBP 2010;76(3):S94-S100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B328C5-2604-8BEB-023B-B15F058CCEB1}"/>
              </a:ext>
            </a:extLst>
          </p:cNvPr>
          <p:cNvSpPr/>
          <p:nvPr/>
        </p:nvSpPr>
        <p:spPr>
          <a:xfrm>
            <a:off x="5537016" y="2173184"/>
            <a:ext cx="6044540" cy="344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A4AA7B-C7EB-34E9-F6A4-606EAFE89928}"/>
              </a:ext>
            </a:extLst>
          </p:cNvPr>
          <p:cNvSpPr/>
          <p:nvPr/>
        </p:nvSpPr>
        <p:spPr>
          <a:xfrm>
            <a:off x="5537016" y="4589099"/>
            <a:ext cx="6044540" cy="6274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202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CDF6DAD-6680-48EA-B64B-A5F5A4E46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94" y="364885"/>
            <a:ext cx="6025896" cy="57929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8BA5A-F25B-BD37-3C52-583A5FDC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700186"/>
            <a:ext cx="5374494" cy="11887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dirty="0">
                <a:solidFill>
                  <a:schemeClr val="bg1"/>
                </a:solidFill>
              </a:rPr>
              <a:t>Low dose matters (MGH)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90F08F-56A1-833D-56C6-7E0FA8451EEF}"/>
              </a:ext>
            </a:extLst>
          </p:cNvPr>
          <p:cNvSpPr/>
          <p:nvPr/>
        </p:nvSpPr>
        <p:spPr>
          <a:xfrm>
            <a:off x="950976" y="2066544"/>
            <a:ext cx="5374494" cy="37883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108 HCC patients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hoton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56%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44%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Fractionation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SBRT 27% (median 43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hypofx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73% (median 59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CP2+ 3 months after RT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Strongest correlation w/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V5-V10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correlation w/ MLD</a:t>
            </a:r>
          </a:p>
          <a:p>
            <a:pPr marL="9144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Subset analyses consistent w/ full model: excluded CP A, LRF w/I 6 months)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Recommended liver V5 &lt;60%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102A280-B6B0-1C38-5981-11334C975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547" y="1294546"/>
            <a:ext cx="5328136" cy="452891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6E1680-8B1D-14E4-3417-E87B2970B172}"/>
              </a:ext>
            </a:extLst>
          </p:cNvPr>
          <p:cNvSpPr txBox="1">
            <a:spLocks/>
          </p:cNvSpPr>
          <p:nvPr/>
        </p:nvSpPr>
        <p:spPr>
          <a:xfrm>
            <a:off x="755651" y="1668685"/>
            <a:ext cx="10934700" cy="4528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253F1-853C-B7DF-3BED-F405B3DBB133}"/>
              </a:ext>
            </a:extLst>
          </p:cNvPr>
          <p:cNvSpPr txBox="1"/>
          <p:nvPr/>
        </p:nvSpPr>
        <p:spPr>
          <a:xfrm>
            <a:off x="10121112" y="6527363"/>
            <a:ext cx="20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Pursley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al, IJROBP 2020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042FEA-CE9A-2566-6591-35A28955BB73}"/>
              </a:ext>
            </a:extLst>
          </p:cNvPr>
          <p:cNvCxnSpPr>
            <a:cxnSpLocks/>
          </p:cNvCxnSpPr>
          <p:nvPr/>
        </p:nvCxnSpPr>
        <p:spPr>
          <a:xfrm flipV="1">
            <a:off x="9938479" y="4514537"/>
            <a:ext cx="0" cy="73202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364DE2-1BF4-3F25-3E2D-187725A8C75F}"/>
              </a:ext>
            </a:extLst>
          </p:cNvPr>
          <p:cNvCxnSpPr>
            <a:cxnSpLocks/>
          </p:cNvCxnSpPr>
          <p:nvPr/>
        </p:nvCxnSpPr>
        <p:spPr>
          <a:xfrm flipH="1">
            <a:off x="7420131" y="4514537"/>
            <a:ext cx="251834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435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0A0ED1-72E8-954E-B543-3B8E08EBFA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5"/>
          <a:stretch/>
        </p:blipFill>
        <p:spPr bwMode="auto">
          <a:xfrm>
            <a:off x="6176433" y="1817546"/>
            <a:ext cx="5372100" cy="32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391F117-D129-D741-9322-551193C81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02"/>
          <a:stretch/>
        </p:blipFill>
        <p:spPr bwMode="auto">
          <a:xfrm>
            <a:off x="643466" y="1799770"/>
            <a:ext cx="5372099" cy="325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40367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ED9F7-4522-01CB-A589-C60F374D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b="1" dirty="0"/>
              <a:t>Tsukuba - 2017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C64E1-A662-CB97-A80B-5632C1137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1" y="2512611"/>
            <a:ext cx="5224469" cy="3976950"/>
          </a:xfrm>
        </p:spPr>
        <p:txBody>
          <a:bodyPr>
            <a:normAutofit/>
          </a:bodyPr>
          <a:lstStyle/>
          <a:p>
            <a:r>
              <a:rPr lang="en-US" sz="2400" dirty="0"/>
              <a:t>129 </a:t>
            </a:r>
            <a:r>
              <a:rPr lang="en-US" sz="2400" u="sng" dirty="0"/>
              <a:t>untreated</a:t>
            </a:r>
            <a:r>
              <a:rPr lang="en-US" sz="2400" dirty="0"/>
              <a:t> HCC patients</a:t>
            </a:r>
          </a:p>
          <a:p>
            <a:r>
              <a:rPr lang="en-US" sz="2400" dirty="0"/>
              <a:t>CP A/B: ~80%/~20%</a:t>
            </a:r>
          </a:p>
          <a:p>
            <a:r>
              <a:rPr lang="en-US" sz="2400" dirty="0"/>
              <a:t>Median 3.9 cm </a:t>
            </a:r>
          </a:p>
          <a:p>
            <a:r>
              <a:rPr lang="en-US" sz="2400" dirty="0"/>
              <a:t>Respiratory gating</a:t>
            </a:r>
          </a:p>
          <a:p>
            <a:r>
              <a:rPr lang="en-US" sz="2400" dirty="0"/>
              <a:t>3 dosing regimens</a:t>
            </a:r>
          </a:p>
          <a:p>
            <a:pPr lvl="1"/>
            <a:r>
              <a:rPr lang="en-US" sz="2000" dirty="0"/>
              <a:t>&lt;2 cm from GI organ: 77 </a:t>
            </a:r>
            <a:r>
              <a:rPr lang="en-US" sz="2000" dirty="0" err="1"/>
              <a:t>GyE</a:t>
            </a:r>
            <a:r>
              <a:rPr lang="en-US" sz="2000" dirty="0"/>
              <a:t>/35 </a:t>
            </a:r>
            <a:r>
              <a:rPr lang="en-US" sz="2000" dirty="0" err="1"/>
              <a:t>fx</a:t>
            </a:r>
            <a:endParaRPr lang="en-US" sz="2000" dirty="0"/>
          </a:p>
          <a:p>
            <a:pPr lvl="1"/>
            <a:r>
              <a:rPr lang="en-US" sz="2000" dirty="0"/>
              <a:t>&lt;2 cm from porta hepatis: 72.6/22 </a:t>
            </a:r>
            <a:r>
              <a:rPr lang="en-US" sz="2000" dirty="0" err="1"/>
              <a:t>fx</a:t>
            </a:r>
            <a:endParaRPr lang="en-US" sz="2000" dirty="0"/>
          </a:p>
          <a:p>
            <a:pPr lvl="1"/>
            <a:r>
              <a:rPr lang="en-US" sz="2000" dirty="0"/>
              <a:t>All others: 66 </a:t>
            </a:r>
            <a:r>
              <a:rPr lang="en-US" sz="2000" dirty="0" err="1"/>
              <a:t>GyE</a:t>
            </a:r>
            <a:r>
              <a:rPr lang="en-US" sz="2000" dirty="0"/>
              <a:t>/10 </a:t>
            </a:r>
            <a:r>
              <a:rPr lang="en-US" sz="2000" dirty="0" err="1"/>
              <a:t>fx</a:t>
            </a:r>
            <a:endParaRPr lang="en-US" sz="2000" dirty="0"/>
          </a:p>
          <a:p>
            <a:r>
              <a:rPr lang="en-US" sz="2400" dirty="0"/>
              <a:t>Median follow-up </a:t>
            </a:r>
            <a:r>
              <a:rPr lang="en-US" sz="2400" b="1" dirty="0"/>
              <a:t>55 months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FE5D2-1BF3-98C2-35D7-CE98B5F81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673" y="212189"/>
            <a:ext cx="3340103" cy="3164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D5300-BBB1-1362-A806-A5E99F9A8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673" y="3458005"/>
            <a:ext cx="3340103" cy="3122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118BC3-37D2-7B24-2951-D89565B604A7}"/>
              </a:ext>
            </a:extLst>
          </p:cNvPr>
          <p:cNvSpPr txBox="1"/>
          <p:nvPr/>
        </p:nvSpPr>
        <p:spPr>
          <a:xfrm>
            <a:off x="9441180" y="6633065"/>
            <a:ext cx="2842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Fukuda et al. Cancer Sci 2017;108:497-503</a:t>
            </a:r>
          </a:p>
        </p:txBody>
      </p:sp>
    </p:spTree>
    <p:extLst>
      <p:ext uri="{BB962C8B-B14F-4D97-AF65-F5344CB8AC3E}">
        <p14:creationId xmlns:p14="http://schemas.microsoft.com/office/powerpoint/2010/main" val="324551203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816D77-DFE1-BAD2-FE49-DA6CFDA2C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7201" y="3786295"/>
            <a:ext cx="4804129" cy="2276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B9316-B186-E654-67F8-243E37E1A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308" y="646802"/>
            <a:ext cx="4660900" cy="581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D164B-0F4A-6406-5F88-FAC35DA71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66" y="407124"/>
            <a:ext cx="6426215" cy="2799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0889BE-11D3-2C8D-F74A-79EBD19D19B5}"/>
              </a:ext>
            </a:extLst>
          </p:cNvPr>
          <p:cNvSpPr txBox="1"/>
          <p:nvPr/>
        </p:nvSpPr>
        <p:spPr>
          <a:xfrm>
            <a:off x="9244208" y="4083485"/>
            <a:ext cx="1492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2-yr OS 63.2%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C47E38-45FF-73C5-2C03-E4EB1208B871}"/>
              </a:ext>
            </a:extLst>
          </p:cNvPr>
          <p:cNvSpPr txBox="1"/>
          <p:nvPr/>
        </p:nvSpPr>
        <p:spPr>
          <a:xfrm>
            <a:off x="8844853" y="1412509"/>
            <a:ext cx="1891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2-yr PFS 39.9%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09DA9-EF6B-EDF1-F280-0D483850E6E1}"/>
              </a:ext>
            </a:extLst>
          </p:cNvPr>
          <p:cNvSpPr txBox="1"/>
          <p:nvPr/>
        </p:nvSpPr>
        <p:spPr>
          <a:xfrm>
            <a:off x="3994492" y="4288762"/>
            <a:ext cx="145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2-yr LC 94.8%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BF3628-B95E-6731-814A-5DD56BD25781}"/>
              </a:ext>
            </a:extLst>
          </p:cNvPr>
          <p:cNvSpPr txBox="1"/>
          <p:nvPr/>
        </p:nvSpPr>
        <p:spPr>
          <a:xfrm>
            <a:off x="1947355" y="3075544"/>
            <a:ext cx="3635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67.5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58.05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15 fractions</a:t>
            </a:r>
          </a:p>
        </p:txBody>
      </p:sp>
    </p:spTree>
    <p:extLst>
      <p:ext uri="{BB962C8B-B14F-4D97-AF65-F5344CB8AC3E}">
        <p14:creationId xmlns:p14="http://schemas.microsoft.com/office/powerpoint/2010/main" val="128126743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D35D3-841E-848E-4803-B7C8B7685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BB99-FE3F-5068-5526-B38A42EA7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426327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evaluated patients enrolled on the Proton Collaborative Group REG001-09 prospective registry study (NCT01255748)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Inclusion criteria</a:t>
            </a:r>
          </a:p>
          <a:p>
            <a:pPr lvl="1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Hepatocellular carcinoma</a:t>
            </a:r>
          </a:p>
          <a:p>
            <a:pPr lvl="1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distant metastases</a:t>
            </a:r>
          </a:p>
          <a:p>
            <a:pPr lvl="1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Definitive proton therapy</a:t>
            </a:r>
          </a:p>
          <a:p>
            <a:pPr lvl="1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least 2 month follow up after proton therapy</a:t>
            </a:r>
          </a:p>
          <a:p>
            <a:pPr lvl="1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 therapy permitted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objectives included: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Freedom from local progression (FFLP)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Freedom from intrahepatic progression (FFIP)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Freedom from distant progression (FFDP)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Progression-free survival (PFS)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survival (OS)</a:t>
            </a:r>
          </a:p>
          <a:p>
            <a:pPr lvl="1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Acute (within 3 months of PBT) and late toxicity (CTCAE v4.0)</a:t>
            </a:r>
          </a:p>
        </p:txBody>
      </p:sp>
    </p:spTree>
    <p:extLst>
      <p:ext uri="{BB962C8B-B14F-4D97-AF65-F5344CB8AC3E}">
        <p14:creationId xmlns:p14="http://schemas.microsoft.com/office/powerpoint/2010/main" val="338706683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1385</Words>
  <Application>Microsoft Macintosh PowerPoint</Application>
  <PresentationFormat>Widescreen</PresentationFormat>
  <Paragraphs>408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Multi-institutional outcomes of proton beam therapy for hepatocellular carcinoma from the Proton Collaborative Group REG001-09 study</vt:lpstr>
      <vt:lpstr>Disclosures</vt:lpstr>
      <vt:lpstr>Normal Liver Tolerance</vt:lpstr>
      <vt:lpstr>PowerPoint Presentation</vt:lpstr>
      <vt:lpstr>Low dose matters (MGH)</vt:lpstr>
      <vt:lpstr>PowerPoint Presentation</vt:lpstr>
      <vt:lpstr>Tsukuba - 2017</vt:lpstr>
      <vt:lpstr>PowerPoint Presentation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Liver minus PTV</vt:lpstr>
      <vt:lpstr>PowerPoint Presentation</vt:lpstr>
      <vt:lpstr>UVA/MVA - Overall Survival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Multi-institutional outcomes of proton beam therapy for hepatocellular carcinoma from the Proton Collaborative Group REG001-09 study</dc:title>
  <dc:creator>Michael D. Chuong</dc:creator>
  <cp:lastModifiedBy>Michael D. Chuong</cp:lastModifiedBy>
  <cp:revision>25</cp:revision>
  <dcterms:created xsi:type="dcterms:W3CDTF">2023-04-13T19:12:30Z</dcterms:created>
  <dcterms:modified xsi:type="dcterms:W3CDTF">2023-06-15T05:46:01Z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49eed4-eab1-474c-b8d4-c6df2e25b1c3_Enabled">
    <vt:lpwstr>true</vt:lpwstr>
  </property>
  <property fmtid="{D5CDD505-2E9C-101B-9397-08002B2CF9AE}" pid="3" name="MSIP_Label_2a49eed4-eab1-474c-b8d4-c6df2e25b1c3_SetDate">
    <vt:lpwstr>2023-04-13T20:18:09Z</vt:lpwstr>
  </property>
  <property fmtid="{D5CDD505-2E9C-101B-9397-08002B2CF9AE}" pid="4" name="MSIP_Label_2a49eed4-eab1-474c-b8d4-c6df2e25b1c3_Method">
    <vt:lpwstr>Standard</vt:lpwstr>
  </property>
  <property fmtid="{D5CDD505-2E9C-101B-9397-08002B2CF9AE}" pid="5" name="MSIP_Label_2a49eed4-eab1-474c-b8d4-c6df2e25b1c3_Name">
    <vt:lpwstr>Private</vt:lpwstr>
  </property>
  <property fmtid="{D5CDD505-2E9C-101B-9397-08002B2CF9AE}" pid="6" name="MSIP_Label_2a49eed4-eab1-474c-b8d4-c6df2e25b1c3_SiteId">
    <vt:lpwstr>3783f793-19c8-4928-99c4-8d1861e6cc1f</vt:lpwstr>
  </property>
  <property fmtid="{D5CDD505-2E9C-101B-9397-08002B2CF9AE}" pid="7" name="MSIP_Label_2a49eed4-eab1-474c-b8d4-c6df2e25b1c3_ActionId">
    <vt:lpwstr>f69eed90-3c5f-48fe-82b4-47dbd06f1559</vt:lpwstr>
  </property>
  <property fmtid="{D5CDD505-2E9C-101B-9397-08002B2CF9AE}" pid="8" name="MSIP_Label_2a49eed4-eab1-474c-b8d4-c6df2e25b1c3_ContentBits">
    <vt:lpwstr>0</vt:lpwstr>
  </property>
</Properties>
</file>