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473" r:id="rId3"/>
    <p:sldId id="474" r:id="rId4"/>
    <p:sldId id="944" r:id="rId5"/>
    <p:sldId id="946" r:id="rId6"/>
    <p:sldId id="947" r:id="rId7"/>
    <p:sldId id="948" r:id="rId8"/>
    <p:sldId id="961" r:id="rId9"/>
    <p:sldId id="950" r:id="rId10"/>
    <p:sldId id="962" r:id="rId11"/>
    <p:sldId id="953" r:id="rId12"/>
    <p:sldId id="954" r:id="rId13"/>
    <p:sldId id="963" r:id="rId14"/>
    <p:sldId id="960" r:id="rId15"/>
    <p:sldId id="72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ai Gondi" initials="" lastIdx="2" clrIdx="0"/>
  <p:cmAuthor id="2" name="Minesh P. Mehta" initials="MPM" lastIdx="1" clrIdx="1">
    <p:extLst>
      <p:ext uri="{19B8F6BF-5375-455C-9EA6-DF929625EA0E}">
        <p15:presenceInfo xmlns:p15="http://schemas.microsoft.com/office/powerpoint/2012/main" userId="S-1-5-21-73586283-1614895754-682003330-208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99" autoAdjust="0"/>
  </p:normalViewPr>
  <p:slideViewPr>
    <p:cSldViewPr snapToGrid="0" snapToObjects="1">
      <p:cViewPr varScale="1">
        <p:scale>
          <a:sx n="107" d="100"/>
          <a:sy n="107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0FD4F-B4F2-F74B-87D6-1616F2DA501C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AF913-AA18-AB4E-8E64-DB74D3A5C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76-9C8D-4302-BCDA-F5EB8DC166C7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549AD-6630-49E7-A605-13B14BDAED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5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7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4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8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26778-2E0F-4BE2-A6A1-61E00D835C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26778-2E0F-4BE2-A6A1-61E00D835C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7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7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3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5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222D-CD10-41AD-AD04-7066177D17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7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-2" y="2209801"/>
            <a:ext cx="9144002" cy="4648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914400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1324427"/>
            <a:ext cx="879930" cy="87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5597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467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PHA_4_v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81508"/>
            <a:ext cx="8229600" cy="70895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479550"/>
            <a:ext cx="8229600" cy="4148138"/>
          </a:xfrm>
        </p:spPr>
        <p:txBody>
          <a:bodyPr/>
          <a:lstStyle>
            <a:lvl1pPr marL="347472" indent="-228600">
              <a:buSzPct val="100000"/>
              <a:buFont typeface="Arial"/>
              <a:buChar char="•"/>
              <a:defRPr sz="2000">
                <a:solidFill>
                  <a:srgbClr val="262626"/>
                </a:solidFill>
                <a:latin typeface="Helvetica"/>
                <a:cs typeface="Helvetica"/>
              </a:defRPr>
            </a:lvl1pPr>
            <a:lvl2pPr marL="731520" indent="-182880">
              <a:buFont typeface="Lucida Grande"/>
              <a:buChar char="-"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2pPr>
            <a:lvl3pPr marL="1097280" indent="-228600">
              <a:spcBef>
                <a:spcPts val="480"/>
              </a:spcBef>
              <a:buFont typeface="+mj-lt"/>
              <a:buAutoNum type="alphaLcParenR"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3pPr>
            <a:lvl4pPr marL="1234440" indent="-109728">
              <a:buFont typeface="Lucida Grande"/>
              <a:buChar char="›"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4pPr>
            <a:lvl5pPr marL="1463040" indent="-137160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93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UICC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193D-8C48-4573-A2BC-E18FA15C4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4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6"/>
          <p:cNvSpPr>
            <a:spLocks noGrp="1"/>
          </p:cNvSpPr>
          <p:nvPr>
            <p:ph type="title"/>
          </p:nvPr>
        </p:nvSpPr>
        <p:spPr>
          <a:xfrm>
            <a:off x="378619" y="122649"/>
            <a:ext cx="8370000" cy="720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343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78620" y="1027112"/>
            <a:ext cx="8370094" cy="5040000"/>
          </a:xfrm>
          <a:prstGeom prst="rect">
            <a:avLst/>
          </a:prstGeom>
        </p:spPr>
        <p:txBody>
          <a:bodyPr lIns="0" tIns="36000" rIns="72000" bIns="36000"/>
          <a:lstStyle>
            <a:lvl1pPr>
              <a:defRPr>
                <a:solidFill>
                  <a:srgbClr val="343A40"/>
                </a:solidFill>
              </a:defRPr>
            </a:lvl1pPr>
            <a:lvl2pPr>
              <a:defRPr>
                <a:solidFill>
                  <a:srgbClr val="343A40"/>
                </a:solidFill>
              </a:defRPr>
            </a:lvl2pPr>
            <a:lvl3pPr>
              <a:defRPr>
                <a:solidFill>
                  <a:srgbClr val="343A40"/>
                </a:solidFill>
              </a:defRPr>
            </a:lvl3pPr>
            <a:lvl4pPr>
              <a:defRPr>
                <a:solidFill>
                  <a:srgbClr val="343A40"/>
                </a:solidFill>
              </a:defRPr>
            </a:lvl4pPr>
            <a:lvl5pPr>
              <a:defRPr>
                <a:solidFill>
                  <a:srgbClr val="343A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8464331" y="6298951"/>
            <a:ext cx="270000" cy="288000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lvl1pPr algn="r">
              <a:defRPr sz="75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236968-7FA6-435D-8190-D229BA072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13969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0008" y="6528817"/>
            <a:ext cx="850392" cy="16827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455996"/>
            <a:fld id="{9623C80F-5998-4C5A-8426-1B9517C724DD}" type="datetimeFigureOut">
              <a:rPr lang="en-US" smtClean="0">
                <a:solidFill>
                  <a:srgbClr val="605F62"/>
                </a:solidFill>
              </a:rPr>
              <a:pPr defTabSz="455996"/>
              <a:t>6/20/2023</a:t>
            </a:fld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1994" y="6485609"/>
            <a:ext cx="5181600" cy="231267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455996"/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2" y="6485609"/>
            <a:ext cx="346745" cy="231267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>
                <a:solidFill>
                  <a:srgbClr val="B1ACCE"/>
                </a:solidFill>
              </a:defRPr>
            </a:lvl1pPr>
          </a:lstStyle>
          <a:p>
            <a:pPr defTabSz="455996"/>
            <a:fld id="{0D558541-60C9-42A2-8392-FF12533A6B7A}" type="slidenum">
              <a:rPr lang="en-US" smtClean="0"/>
              <a:pPr defTabSz="455996"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8000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" spc="-60" baseline="0">
                <a:solidFill>
                  <a:schemeClr val="accent2"/>
                </a:solidFill>
              </a:defRPr>
            </a:lvl1pPr>
            <a:lvl2pPr marL="154778" indent="0">
              <a:buNone/>
              <a:defRPr/>
            </a:lvl2pPr>
            <a:lvl3pPr marL="342892" indent="0">
              <a:buNone/>
              <a:defRPr/>
            </a:lvl3pPr>
            <a:lvl4pPr marL="473858" indent="0">
              <a:buNone/>
              <a:defRPr/>
            </a:lvl4pPr>
            <a:lvl5pPr marL="60363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70185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tm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rown-box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537200"/>
            <a:ext cx="15081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OSF_SaintFrancisMC_s#C2649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4478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400800" cy="812800"/>
          </a:xfrm>
        </p:spPr>
        <p:txBody>
          <a:bodyPr anchor="ctr"/>
          <a:lstStyle>
            <a:lvl1pPr marL="0" indent="0" algn="ctr">
              <a:spcBef>
                <a:spcPct val="0"/>
              </a:spcBef>
              <a:buFont typeface="Wingdings" pitchFamily="-111" charset="2"/>
              <a:buNone/>
              <a:defRPr sz="3200">
                <a:latin typeface="Trajan Pro" pitchFamily="-11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660525"/>
            <a:ext cx="7924800" cy="1933575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172200"/>
            <a:ext cx="6400800" cy="430887"/>
          </a:xfrm>
        </p:spPr>
        <p:txBody>
          <a:bodyPr>
            <a:spAutoFit/>
          </a:bodyPr>
          <a:lstStyle>
            <a:lvl1pPr>
              <a:buNone/>
              <a:defRPr sz="2400" b="0" i="0">
                <a:solidFill>
                  <a:srgbClr val="FBF8F1"/>
                </a:solidFill>
                <a:latin typeface="Trajan Pro"/>
                <a:cs typeface="Trajan Pro"/>
              </a:defRPr>
            </a:lvl1pPr>
            <a:lvl2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2pPr>
            <a:lvl3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3pPr>
            <a:lvl4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4pPr>
            <a:lvl5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62646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84924AD-66FC-4E95-8930-4F5B96793008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886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172200"/>
            <a:ext cx="6400800" cy="430887"/>
          </a:xfrm>
        </p:spPr>
        <p:txBody>
          <a:bodyPr>
            <a:spAutoFit/>
          </a:bodyPr>
          <a:lstStyle>
            <a:lvl1pPr>
              <a:buNone/>
              <a:defRPr sz="2400" b="0" i="0">
                <a:solidFill>
                  <a:srgbClr val="FBF8F1"/>
                </a:solidFill>
                <a:latin typeface="Trajan Pro"/>
                <a:cs typeface="Trajan Pro"/>
              </a:defRPr>
            </a:lvl1pPr>
            <a:lvl2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2pPr>
            <a:lvl3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3pPr>
            <a:lvl4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4pPr>
            <a:lvl5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7901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8229600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0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44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89"/>
            <a:ext cx="8229600" cy="903262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48664"/>
            <a:ext cx="3112513" cy="4577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24586" y="1548664"/>
            <a:ext cx="4962214" cy="4577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89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88" y="274638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5488" y="1466068"/>
            <a:ext cx="7241312" cy="4660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5932"/>
          <a:stretch/>
        </p:blipFill>
        <p:spPr>
          <a:xfrm>
            <a:off x="-4097" y="0"/>
            <a:ext cx="42401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05739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ar - Photo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5932"/>
          <a:stretch/>
        </p:blipFill>
        <p:spPr>
          <a:xfrm>
            <a:off x="-4097" y="0"/>
            <a:ext cx="42401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240503" y="1530350"/>
            <a:ext cx="3112513" cy="4595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11986" y="1530350"/>
            <a:ext cx="4174814" cy="4595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5488" y="247150"/>
            <a:ext cx="7241312" cy="1143000"/>
          </a:xfrm>
        </p:spPr>
        <p:txBody>
          <a:bodyPr/>
          <a:lstStyle>
            <a:lvl1pPr algn="l">
              <a:defRPr b="1">
                <a:solidFill>
                  <a:srgbClr val="006A5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070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5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tm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rown-box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537200"/>
            <a:ext cx="15081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OSF_SaintFrancisMC_s#C2649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4478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400800" cy="812800"/>
          </a:xfrm>
        </p:spPr>
        <p:txBody>
          <a:bodyPr anchor="ctr"/>
          <a:lstStyle>
            <a:lvl1pPr marL="0" indent="0" algn="ctr">
              <a:spcBef>
                <a:spcPct val="0"/>
              </a:spcBef>
              <a:buFont typeface="Wingdings" pitchFamily="-111" charset="2"/>
              <a:buNone/>
              <a:defRPr sz="3200">
                <a:latin typeface="Trajan Pro" pitchFamily="-11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660525"/>
            <a:ext cx="7924800" cy="1933575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172200"/>
            <a:ext cx="6400800" cy="430887"/>
          </a:xfrm>
        </p:spPr>
        <p:txBody>
          <a:bodyPr>
            <a:spAutoFit/>
          </a:bodyPr>
          <a:lstStyle>
            <a:lvl1pPr>
              <a:buNone/>
              <a:defRPr sz="2400" b="0" i="0">
                <a:solidFill>
                  <a:srgbClr val="FBF8F1"/>
                </a:solidFill>
                <a:latin typeface="Trajan Pro"/>
                <a:cs typeface="Trajan Pro"/>
              </a:defRPr>
            </a:lvl1pPr>
            <a:lvl2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2pPr>
            <a:lvl3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3pPr>
            <a:lvl4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4pPr>
            <a:lvl5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7592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tm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rown-box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537200"/>
            <a:ext cx="15081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OSF_SaintFrancisMC_s#C2649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4478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400800" cy="812800"/>
          </a:xfrm>
        </p:spPr>
        <p:txBody>
          <a:bodyPr anchor="ctr"/>
          <a:lstStyle>
            <a:lvl1pPr marL="0" indent="0" algn="ctr">
              <a:spcBef>
                <a:spcPct val="0"/>
              </a:spcBef>
              <a:buFont typeface="Wingdings" pitchFamily="-111" charset="2"/>
              <a:buNone/>
              <a:defRPr sz="3200">
                <a:latin typeface="Trajan Pro" pitchFamily="-11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660525"/>
            <a:ext cx="7924800" cy="1933575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172200"/>
            <a:ext cx="6400800" cy="430887"/>
          </a:xfrm>
        </p:spPr>
        <p:txBody>
          <a:bodyPr>
            <a:spAutoFit/>
          </a:bodyPr>
          <a:lstStyle>
            <a:lvl1pPr>
              <a:buNone/>
              <a:defRPr sz="2400" b="0" i="0">
                <a:solidFill>
                  <a:srgbClr val="FBF8F1"/>
                </a:solidFill>
                <a:latin typeface="Trajan Pro"/>
                <a:cs typeface="Trajan Pro"/>
              </a:defRPr>
            </a:lvl1pPr>
            <a:lvl2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2pPr>
            <a:lvl3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3pPr>
            <a:lvl4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4pPr>
            <a:lvl5pPr>
              <a:defRPr sz="2800" b="0" i="0">
                <a:solidFill>
                  <a:srgbClr val="FBF8F1"/>
                </a:solidFill>
                <a:latin typeface="Trajan Pro"/>
                <a:cs typeface="Traja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4402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222-B54D-F741-BC73-D4E0AB581BF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F4B1-FAEE-1540-9CC1-32FFB86E0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8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5" r:id="rId4"/>
    <p:sldLayoutId id="2147483656" r:id="rId5"/>
    <p:sldLayoutId id="2147483652" r:id="rId6"/>
    <p:sldLayoutId id="2147483654" r:id="rId7"/>
    <p:sldLayoutId id="2147483660" r:id="rId8"/>
    <p:sldLayoutId id="2147483661" r:id="rId9"/>
    <p:sldLayoutId id="2147483666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tmba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orangeline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8950"/>
            <a:ext cx="7596188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47700"/>
            <a:ext cx="7759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39938"/>
            <a:ext cx="762000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30" name="Picture 8" descr="brown-box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537200"/>
            <a:ext cx="15081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OSF_SaintFrancisMC_s#C2649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4478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0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>
    <p:fade/>
  </p:transition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5pPr>
      <a:lvl6pPr marL="4572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6pPr>
      <a:lvl7pPr marL="9144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7pPr>
      <a:lvl8pPr marL="1371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8pPr>
      <a:lvl9pPr marL="18288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Georgia" pitchFamily="-111" charset="0"/>
          <a:ea typeface="MS PGothic" pitchFamily="34" charset="-128"/>
          <a:cs typeface="Arial" pitchFamily="-111" charset="0"/>
        </a:defRPr>
      </a:lvl9pPr>
    </p:titleStyle>
    <p:bodyStyle>
      <a:lvl1pPr marL="234950" indent="-234950" algn="l" defTabSz="4572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549275" indent="-292100" algn="l" defTabSz="4572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hlink"/>
        </a:buClr>
        <a:buFont typeface="Arial" charset="0"/>
        <a:buChar char="–"/>
        <a:defRPr sz="2000">
          <a:solidFill>
            <a:schemeClr val="bg2"/>
          </a:solidFill>
          <a:latin typeface="+mn-lt"/>
          <a:ea typeface="+mn-ea"/>
          <a:cs typeface="+mn-cs"/>
        </a:defRPr>
      </a:lvl2pPr>
      <a:lvl3pPr marL="776288" indent="-146050" algn="l" defTabSz="457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3pPr>
      <a:lvl4pPr marL="1057275" indent="-166688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231F20"/>
          </a:solidFill>
          <a:latin typeface="Arial" pitchFamily="-111" charset="0"/>
          <a:ea typeface="+mn-ea"/>
          <a:cs typeface="+mn-cs"/>
        </a:defRPr>
      </a:lvl4pPr>
      <a:lvl5pPr marL="1338263" indent="-166688" algn="l" defTabSz="457200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hlink"/>
        </a:buClr>
        <a:buFont typeface="Arial" charset="0"/>
        <a:buChar char="»"/>
        <a:defRPr>
          <a:solidFill>
            <a:srgbClr val="231F20"/>
          </a:solidFill>
          <a:latin typeface="Arial" pitchFamily="-111" charset="0"/>
          <a:ea typeface="+mn-ea"/>
          <a:cs typeface="+mn-cs"/>
        </a:defRPr>
      </a:lvl5pPr>
      <a:lvl6pPr marL="1795463" indent="-166688" algn="l" defTabSz="457200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hlink"/>
        </a:buClr>
        <a:buFont typeface="Arial" pitchFamily="-111" charset="0"/>
        <a:buChar char="»"/>
        <a:defRPr>
          <a:solidFill>
            <a:srgbClr val="231F20"/>
          </a:solidFill>
          <a:latin typeface="Arial" pitchFamily="-111" charset="0"/>
          <a:ea typeface="+mn-ea"/>
          <a:cs typeface="+mn-cs"/>
        </a:defRPr>
      </a:lvl6pPr>
      <a:lvl7pPr marL="2252663" indent="-166688" algn="l" defTabSz="457200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hlink"/>
        </a:buClr>
        <a:buFont typeface="Arial" pitchFamily="-111" charset="0"/>
        <a:buChar char="»"/>
        <a:defRPr>
          <a:solidFill>
            <a:srgbClr val="231F20"/>
          </a:solidFill>
          <a:latin typeface="Arial" pitchFamily="-111" charset="0"/>
          <a:ea typeface="+mn-ea"/>
          <a:cs typeface="+mn-cs"/>
        </a:defRPr>
      </a:lvl7pPr>
      <a:lvl8pPr marL="2709863" indent="-166688" algn="l" defTabSz="457200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hlink"/>
        </a:buClr>
        <a:buFont typeface="Arial" pitchFamily="-111" charset="0"/>
        <a:buChar char="»"/>
        <a:defRPr>
          <a:solidFill>
            <a:srgbClr val="231F20"/>
          </a:solidFill>
          <a:latin typeface="Arial" pitchFamily="-111" charset="0"/>
          <a:ea typeface="+mn-ea"/>
          <a:cs typeface="+mn-cs"/>
        </a:defRPr>
      </a:lvl8pPr>
      <a:lvl9pPr marL="3167063" indent="-166688" algn="l" defTabSz="457200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hlink"/>
        </a:buClr>
        <a:buFont typeface="Arial" pitchFamily="-111" charset="0"/>
        <a:buChar char="»"/>
        <a:defRPr>
          <a:solidFill>
            <a:srgbClr val="231F20"/>
          </a:solidFill>
          <a:latin typeface="Arial" pitchFamily="-111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vo@baptisthealth.n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74320" y="216131"/>
            <a:ext cx="7086600" cy="1751014"/>
          </a:xfrm>
        </p:spPr>
        <p:txBody>
          <a:bodyPr>
            <a:noAutofit/>
          </a:bodyPr>
          <a:lstStyle/>
          <a:p>
            <a:r>
              <a:rPr lang="en-US" sz="2800" dirty="0"/>
              <a:t>Multi-Institutional Experience of Proton Therapy for Rhabdomyosarcoma and Ewing Sarcoma in the Proton Collaborative Group (PCG) Prospective Registry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656812"/>
            <a:ext cx="9143999" cy="3023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Katherine Von Werne</a:t>
            </a:r>
            <a:r>
              <a:rPr lang="en-US" sz="2400" dirty="0"/>
              <a:t>, Keitrina T. Mair, John Chang, Suzanne L. Wolden, Tamara Vern-Gross, Stephen Mihalcik, Young Kwok, Henry K. Tsai, Jing Zeng, Matthew D. Hall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Department of Radiation Oncology</a:t>
            </a:r>
          </a:p>
          <a:p>
            <a:pPr algn="ctr"/>
            <a:r>
              <a:rPr lang="en-US" sz="2000" dirty="0"/>
              <a:t>Miami Cancer Institute</a:t>
            </a:r>
          </a:p>
          <a:p>
            <a:pPr algn="ctr"/>
            <a:endParaRPr lang="en-US" sz="1050" dirty="0"/>
          </a:p>
          <a:p>
            <a:pPr algn="ctr"/>
            <a:r>
              <a:rPr lang="en-US" sz="2000" dirty="0"/>
              <a:t>June 13, 2023</a:t>
            </a:r>
          </a:p>
          <a:p>
            <a:pPr algn="ctr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Acute Toxicities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1A1DFE-42A3-4046-9875-B9DC1B62F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631" y="1428777"/>
            <a:ext cx="5624738" cy="46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3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C0D0A1-FE52-4EC7-AFA3-4B560245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43" y="1248998"/>
            <a:ext cx="7086075" cy="38488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7" y="5108377"/>
            <a:ext cx="8562109" cy="4433841"/>
          </a:xfrm>
        </p:spPr>
        <p:txBody>
          <a:bodyPr>
            <a:normAutofit/>
          </a:bodyPr>
          <a:lstStyle/>
          <a:p>
            <a:r>
              <a:rPr lang="en-US" sz="2000" b="1" dirty="0"/>
              <a:t>The most common Grade 2+ toxicities were head/neck mucositis (13.5%), </a:t>
            </a:r>
            <a:r>
              <a:rPr lang="en-US" sz="2000" dirty="0"/>
              <a:t>fatigue (11.9%), weight loss (8.4%), and pain (7.7%).</a:t>
            </a:r>
          </a:p>
          <a:p>
            <a:r>
              <a:rPr lang="en-US" sz="2000" b="1" dirty="0"/>
              <a:t>The most common Grade 3 toxicities were: weight loss (7.7%) and head/neck mucositis (5.1%)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4705"/>
            <a:ext cx="8229600" cy="903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Calibri" panose="020F0502020204030204" pitchFamily="34" charset="0"/>
              </a:rPr>
              <a:t>Grade 2-3 Acute Toxicities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231972" y="4800600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dirty="0"/>
              <a:t>Grade 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49910" y="4800600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dirty="0"/>
              <a:t>Grade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Grade 2-3 toxicities were compared between standard dose and dose-escalated cohorts</a:t>
            </a:r>
          </a:p>
          <a:p>
            <a:r>
              <a:rPr lang="en-US" sz="2400" dirty="0">
                <a:latin typeface="+mj-lt"/>
              </a:rPr>
              <a:t>Skin desquamation and head/neck toxicities were marginally higher with dose-escalation, but all other toxicities were comparable</a:t>
            </a:r>
          </a:p>
          <a:p>
            <a:r>
              <a:rPr lang="en-US" sz="2400" dirty="0">
                <a:latin typeface="+mj-lt"/>
              </a:rPr>
              <a:t>Complete local control outcomes will be reported at ASTRO 2023 with additional follow-up data provided from participating PCG sites and stratification by treatment year and histology</a:t>
            </a:r>
          </a:p>
          <a:p>
            <a:pPr lvl="1"/>
            <a:r>
              <a:rPr lang="en-US" sz="2000" dirty="0">
                <a:latin typeface="+mj-lt"/>
              </a:rPr>
              <a:t>Local control for RMS seemed to improve with dose-escalated PT (magnitude ~13%)</a:t>
            </a:r>
          </a:p>
          <a:p>
            <a:pPr lvl="1"/>
            <a:r>
              <a:rPr lang="en-US" sz="2000" dirty="0">
                <a:latin typeface="+mj-lt"/>
              </a:rPr>
              <a:t>High local control rates were observed for Ewing sarcoma with both standard dose and dose-escalated PT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+mj-lt"/>
              </a:rPr>
              <a:t>In this multi-institutional study, dose-escalated PT was used in 19.2% of Ewing sarcoma and 27.1% of RMS patients</a:t>
            </a:r>
          </a:p>
          <a:p>
            <a:r>
              <a:rPr lang="en-US" sz="2400" dirty="0">
                <a:latin typeface="+mj-lt"/>
              </a:rPr>
              <a:t>Excluding skin, alopecia, and hematologic toxicities, 46.0% of patients developed any acute grade 2+ toxicity and 14.1% developed any grade 3 toxicities</a:t>
            </a:r>
          </a:p>
          <a:p>
            <a:r>
              <a:rPr lang="en-US" sz="2400" dirty="0">
                <a:latin typeface="+mj-lt"/>
              </a:rPr>
              <a:t>Local control outcomes will be reported at ASTRO 2023, but our findings suggest that dose-escalated PT may improve outcomes in RMS without unacceptable increased toxicity</a:t>
            </a:r>
          </a:p>
          <a:p>
            <a:r>
              <a:rPr lang="en-US" sz="2400" dirty="0">
                <a:latin typeface="+mj-lt"/>
              </a:rPr>
              <a:t>Long-term outcomes for disease control and toxicity are needed to fully assess the benefits and risks of dose-escalated radiotherapy in RMS/Ewing sarcoma in light of emerging results from cooperative group trials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Conclusions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6" t="10000" r="833" b="23333"/>
          <a:stretch/>
        </p:blipFill>
        <p:spPr>
          <a:xfrm>
            <a:off x="228600" y="2926080"/>
            <a:ext cx="8686800" cy="3298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68"/>
            <a:ext cx="8229600" cy="4660095"/>
          </a:xfrm>
        </p:spPr>
        <p:txBody>
          <a:bodyPr>
            <a:normAutofit/>
          </a:bodyPr>
          <a:lstStyle/>
          <a:p>
            <a:r>
              <a:rPr lang="en-US" sz="2400" dirty="0"/>
              <a:t>Matthew D. Hall, M.D., MBA</a:t>
            </a:r>
          </a:p>
          <a:p>
            <a:r>
              <a:rPr lang="en-US" sz="2400" dirty="0">
                <a:hlinkClick r:id="rId3"/>
              </a:rPr>
              <a:t>MatthewHa@baptisthealth.net</a:t>
            </a:r>
            <a:endParaRPr lang="en-US" sz="2400" dirty="0"/>
          </a:p>
          <a:p>
            <a:r>
              <a:rPr lang="en-US" sz="2400" dirty="0"/>
              <a:t>Miami Cancer Institute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75632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BAE27A"/>
              </a:buClr>
            </a:pPr>
            <a:r>
              <a:rPr lang="en-US" sz="2400" dirty="0"/>
              <a:t>No financial disclosures</a:t>
            </a:r>
          </a:p>
          <a:p>
            <a:pPr>
              <a:buClr>
                <a:srgbClr val="BAE27A"/>
              </a:buClr>
            </a:pPr>
            <a:endParaRPr lang="en-US" sz="2400" dirty="0"/>
          </a:p>
          <a:p>
            <a:pPr>
              <a:buClr>
                <a:srgbClr val="BAE27A"/>
              </a:buClr>
            </a:pPr>
            <a:r>
              <a:rPr lang="en-US" sz="2400" dirty="0"/>
              <a:t>Matthew Hall, M.D., MBA</a:t>
            </a:r>
          </a:p>
          <a:p>
            <a:pPr lvl="1">
              <a:buClr>
                <a:srgbClr val="BAE27A"/>
              </a:buClr>
            </a:pPr>
            <a:r>
              <a:rPr lang="en-US" sz="2000" dirty="0"/>
              <a:t>Dr. Hall is the voting member for Miami Cancer Institute on the Proton Collaborative Group (PCG) Executive Council (unpaid)</a:t>
            </a:r>
          </a:p>
          <a:p>
            <a:pPr lvl="1">
              <a:buClr>
                <a:srgbClr val="BAE27A"/>
              </a:buClr>
            </a:pPr>
            <a:r>
              <a:rPr lang="en-US" sz="2000" dirty="0"/>
              <a:t>Dr. Hall is also the PTCOG-NA Treasurer and co-chair of the PTCOG Pediatric Subcommittee (unpaid)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CF3EC-7C35-423D-ABB2-77438437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82404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Rhabdomyosarcoma (RMS) and Ewing sarcoma are considered radiosensitive tumors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The selection of surgery and radiotherapy for local control is based on multidisciplinary decision-making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Several risk factors have been identified that impact local control with radiotherapy, including patient age, tumor size, and histology (ERMS vs. ARMS)</a:t>
            </a:r>
          </a:p>
          <a:p>
            <a:r>
              <a:rPr lang="en-US" sz="2400" dirty="0">
                <a:latin typeface="+mj-lt"/>
                <a:cs typeface="Arial" panose="020B0604020202020204" pitchFamily="34" charset="0"/>
              </a:rPr>
              <a:t>Chemotherapy intensity (Cyclophosphamide dose intensity in RMS and interval compressed chemotherapy in Ewing) also impact local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The aim of this study was to report on outcomes, acute toxicities, and the utilization of dose-escalation with proton therapy (PT) in RMS and Ewing sarcoma patients in the Proton Collaborative Group (PCG) prospective multi-institutional registry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33233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+mj-lt"/>
                <a:cs typeface="Arial" panose="020B0604020202020204" pitchFamily="34" charset="0"/>
              </a:rPr>
              <a:t>Patients treated with PT for RMS/Ewing sarcoma were selected from the PCG database 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Data were available from 10 institutions</a:t>
            </a:r>
          </a:p>
          <a:p>
            <a:r>
              <a:rPr lang="en-US" sz="2200" dirty="0">
                <a:latin typeface="+mj-lt"/>
                <a:cs typeface="Arial" panose="020B0604020202020204" pitchFamily="34" charset="0"/>
              </a:rPr>
              <a:t>This dataset was combined with our institutional database through 1/2023 with IRB approval</a:t>
            </a:r>
          </a:p>
          <a:p>
            <a:r>
              <a:rPr lang="en-US" sz="2200" dirty="0">
                <a:latin typeface="+mj-lt"/>
                <a:cs typeface="Arial" panose="020B0604020202020204" pitchFamily="34" charset="0"/>
              </a:rPr>
              <a:t>Clinical variables, demographics and outcomes were abstracted 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Age, Chemotherapy, Dose, Field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Acute &amp; Late treatment-related toxicities by Common Terminology Criteria for Adverse Events [CTCAE] v.4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Local control (LC) and overall survival (OS)</a:t>
            </a:r>
          </a:p>
          <a:p>
            <a:r>
              <a:rPr lang="en-US" sz="2200" dirty="0">
                <a:latin typeface="+mj-lt"/>
                <a:cs typeface="Arial" panose="020B0604020202020204" pitchFamily="34" charset="0"/>
              </a:rPr>
              <a:t>Statistical analysis was performed using descriptive statistics and Kaplan Meier in SPSS v26</a:t>
            </a:r>
          </a:p>
          <a:p>
            <a:endParaRPr lang="en-US" sz="21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95073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535000"/>
              </p:ext>
            </p:extLst>
          </p:nvPr>
        </p:nvGraphicFramePr>
        <p:xfrm>
          <a:off x="822960" y="1554480"/>
          <a:ext cx="7498080" cy="2880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094023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15179537"/>
                    </a:ext>
                  </a:extLst>
                </a:gridCol>
              </a:tblGrid>
              <a:tr h="308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Demographics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1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All (%)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1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RMS</a:t>
                      </a:r>
                    </a:p>
                  </a:txBody>
                  <a:tcPr>
                    <a:solidFill>
                      <a:srgbClr val="21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Ewing</a:t>
                      </a:r>
                    </a:p>
                  </a:txBody>
                  <a:tcPr>
                    <a:solidFill>
                      <a:srgbClr val="216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+mj-lt"/>
                        </a:rPr>
                        <a:t>Number of patients </a:t>
                      </a:r>
                      <a:endParaRPr lang="en-US" sz="15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j-lt"/>
                        </a:rPr>
                        <a:t>311</a:t>
                      </a:r>
                      <a:endParaRPr lang="en-US" sz="15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j-lt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j-lt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r>
                        <a:rPr lang="en-US" sz="1500" b="0" dirty="0">
                          <a:latin typeface="+mj-lt"/>
                          <a:cs typeface="Arial" panose="020B0604020202020204" pitchFamily="34" charset="0"/>
                        </a:rPr>
                        <a:t>Age in years (Median) [IQR]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9 [5-15]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7 [4-12]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14 [9-17]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04661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Gender</a:t>
                      </a:r>
                      <a:endParaRPr lang="en-US" sz="15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     Male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178 (57%)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     Female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132 (43%)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Extent of Disease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19047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 Localized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276 (89%)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163 (90%)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113 (87%)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09182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 Metastatic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35 (11%)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19 (10%)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17 (13%)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6659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35460"/>
              </p:ext>
            </p:extLst>
          </p:nvPr>
        </p:nvGraphicFramePr>
        <p:xfrm>
          <a:off x="822960" y="1554480"/>
          <a:ext cx="7498080" cy="2240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094023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15179537"/>
                    </a:ext>
                  </a:extLst>
                </a:gridCol>
              </a:tblGrid>
              <a:tr h="308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j-lt"/>
                        </a:rPr>
                        <a:t>Demographics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1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</a:rPr>
                        <a:t>All (%)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1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RMS</a:t>
                      </a:r>
                    </a:p>
                  </a:txBody>
                  <a:tcPr>
                    <a:solidFill>
                      <a:srgbClr val="216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Ewing</a:t>
                      </a:r>
                    </a:p>
                  </a:txBody>
                  <a:tcPr>
                    <a:solidFill>
                      <a:srgbClr val="216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+mj-lt"/>
                        </a:rPr>
                        <a:t>Number of patients </a:t>
                      </a:r>
                      <a:endParaRPr lang="en-US" sz="15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j-lt"/>
                        </a:rPr>
                        <a:t>311</a:t>
                      </a:r>
                      <a:endParaRPr lang="en-US" sz="15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j-lt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j-lt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Proton Therapy Dose in</a:t>
                      </a: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CGE [Range]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latin typeface="+mj-lt"/>
                          <a:cs typeface="Arial" panose="020B0604020202020204" pitchFamily="34" charset="0"/>
                        </a:rPr>
                        <a:t>50.4 [45-68.4]</a:t>
                      </a:r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50.4 [45-66]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55.8 [45-68.4]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84411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Proton</a:t>
                      </a: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Therapy Delivery</a:t>
                      </a:r>
                      <a:endParaRPr lang="en-US" sz="1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48199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  Pencil Beam Scanning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124 (40%)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49 (38%)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75 (42%)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47599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  Passive Scatter/Uniform Scanning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186 (60%)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81 (62%)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105 (58%)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37110"/>
                  </a:ext>
                </a:extLst>
              </a:tr>
              <a:tr h="30832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  Not Specified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1 (&lt;1%)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j-lt"/>
                          <a:cs typeface="Arial" panose="020B0604020202020204" pitchFamily="34" charset="0"/>
                        </a:rPr>
                        <a:t>1 (&lt;1%)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9387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Median follow up: 2.2 years</a:t>
            </a:r>
          </a:p>
          <a:p>
            <a:pPr lvl="1"/>
            <a:r>
              <a:rPr lang="en-US" sz="2000" dirty="0">
                <a:latin typeface="+mj-lt"/>
              </a:rPr>
              <a:t>Range: 0.2-12.3 years</a:t>
            </a:r>
          </a:p>
          <a:p>
            <a:r>
              <a:rPr lang="en-US" sz="2400" dirty="0">
                <a:latin typeface="+mj-lt"/>
              </a:rPr>
              <a:t>Two-year overall survival rates were </a:t>
            </a:r>
          </a:p>
          <a:p>
            <a:pPr lvl="1"/>
            <a:r>
              <a:rPr lang="en-US" sz="2000" dirty="0">
                <a:latin typeface="+mj-lt"/>
              </a:rPr>
              <a:t>81.1% (95% CI: 73.7%-88.5%) for RMS and</a:t>
            </a:r>
          </a:p>
          <a:p>
            <a:pPr lvl="1"/>
            <a:r>
              <a:rPr lang="en-US" sz="2000" dirty="0">
                <a:latin typeface="+mj-lt"/>
              </a:rPr>
              <a:t>79.1% (95% CI: 71.7%-86.2%) for Ewing sarcoma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4705"/>
            <a:ext cx="8229600" cy="9032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63" y="6126163"/>
            <a:ext cx="25056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1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8110E00-4A22-48AB-AF29-E7EE6AA316CE}"/>
              </a:ext>
            </a:extLst>
          </p:cNvPr>
          <p:cNvSpPr txBox="1"/>
          <p:nvPr/>
        </p:nvSpPr>
        <p:spPr bwMode="auto">
          <a:xfrm>
            <a:off x="4729661" y="4568364"/>
            <a:ext cx="42267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19.2% of Ewing sarcoma patients received dose-escalated 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(defined as &gt;55.8 Gy)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BBA51-51C7-46A2-898E-BB8A7E7A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Dose-Escalated Radiotherapy Utilization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A5C72-1FBC-47BF-803D-E7438DE55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144"/>
          <a:stretch/>
        </p:blipFill>
        <p:spPr>
          <a:xfrm>
            <a:off x="4729661" y="1783173"/>
            <a:ext cx="4226727" cy="25222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207EE-F1FC-490C-A51F-8526021F5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84302" y="1783173"/>
            <a:ext cx="4130040" cy="2522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CF4FE-07D5-434B-AB7D-BC2A0CB01ABC}"/>
              </a:ext>
            </a:extLst>
          </p:cNvPr>
          <p:cNvSpPr txBox="1"/>
          <p:nvPr/>
        </p:nvSpPr>
        <p:spPr bwMode="auto">
          <a:xfrm>
            <a:off x="284300" y="4568364"/>
            <a:ext cx="41300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27.1% of RMS patients received dose-escalated PT (defined as &gt;50.4 Gy).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40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defRPr sz="1200" b="1" dirty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1_Default Design 13">
      <a:dk1>
        <a:srgbClr val="000000"/>
      </a:dk1>
      <a:lt1>
        <a:srgbClr val="ECECEC"/>
      </a:lt1>
      <a:dk2>
        <a:srgbClr val="FFFFFF"/>
      </a:dk2>
      <a:lt2>
        <a:srgbClr val="808080"/>
      </a:lt2>
      <a:accent1>
        <a:srgbClr val="4F81BD"/>
      </a:accent1>
      <a:accent2>
        <a:srgbClr val="7B3A00"/>
      </a:accent2>
      <a:accent3>
        <a:srgbClr val="F4F4F4"/>
      </a:accent3>
      <a:accent4>
        <a:srgbClr val="000000"/>
      </a:accent4>
      <a:accent5>
        <a:srgbClr val="B2C1DB"/>
      </a:accent5>
      <a:accent6>
        <a:srgbClr val="6F3400"/>
      </a:accent6>
      <a:hlink>
        <a:srgbClr val="FEC00F"/>
      </a:hlink>
      <a:folHlink>
        <a:srgbClr val="800080"/>
      </a:folHlink>
    </a:clrScheme>
    <a:fontScheme name="1_Default Design">
      <a:majorFont>
        <a:latin typeface="Georgia"/>
        <a:ea typeface="MS PGothic"/>
        <a:cs typeface="Arial"/>
      </a:majorFont>
      <a:minorFont>
        <a:latin typeface="Georgia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ECECEC"/>
        </a:lt1>
        <a:dk2>
          <a:srgbClr val="FFFFFF"/>
        </a:dk2>
        <a:lt2>
          <a:srgbClr val="808080"/>
        </a:lt2>
        <a:accent1>
          <a:srgbClr val="4F81BD"/>
        </a:accent1>
        <a:accent2>
          <a:srgbClr val="7B3A00"/>
        </a:accent2>
        <a:accent3>
          <a:srgbClr val="F4F4F4"/>
        </a:accent3>
        <a:accent4>
          <a:srgbClr val="000000"/>
        </a:accent4>
        <a:accent5>
          <a:srgbClr val="B2C1DB"/>
        </a:accent5>
        <a:accent6>
          <a:srgbClr val="6F3400"/>
        </a:accent6>
        <a:hlink>
          <a:srgbClr val="FEC00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ECECEC"/>
        </a:lt1>
        <a:dk2>
          <a:srgbClr val="FFFFFF"/>
        </a:dk2>
        <a:lt2>
          <a:srgbClr val="6C6057"/>
        </a:lt2>
        <a:accent1>
          <a:srgbClr val="4F81BD"/>
        </a:accent1>
        <a:accent2>
          <a:srgbClr val="7B3A00"/>
        </a:accent2>
        <a:accent3>
          <a:srgbClr val="F4F4F4"/>
        </a:accent3>
        <a:accent4>
          <a:srgbClr val="000000"/>
        </a:accent4>
        <a:accent5>
          <a:srgbClr val="B2C1DB"/>
        </a:accent5>
        <a:accent6>
          <a:srgbClr val="6F3400"/>
        </a:accent6>
        <a:hlink>
          <a:srgbClr val="FEC00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15122</TotalTime>
  <Words>860</Words>
  <Application>Microsoft Office PowerPoint</Application>
  <PresentationFormat>On-screen Show (4:3)</PresentationFormat>
  <Paragraphs>126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Helvetica</vt:lpstr>
      <vt:lpstr>Lucida Grande</vt:lpstr>
      <vt:lpstr>Trajan Pro</vt:lpstr>
      <vt:lpstr>Wingdings</vt:lpstr>
      <vt:lpstr>Office Theme</vt:lpstr>
      <vt:lpstr>2_Default Design</vt:lpstr>
      <vt:lpstr>Multi-Institutional Experience of Proton Therapy for Rhabdomyosarcoma and Ewing Sarcoma in the Proton Collaborative Group (PCG) Prospective Registry</vt:lpstr>
      <vt:lpstr>Disclosures</vt:lpstr>
      <vt:lpstr>Introduction</vt:lpstr>
      <vt:lpstr>Purpose</vt:lpstr>
      <vt:lpstr>Methods</vt:lpstr>
      <vt:lpstr>Results</vt:lpstr>
      <vt:lpstr>Results</vt:lpstr>
      <vt:lpstr>Results</vt:lpstr>
      <vt:lpstr>Dose-Escalated Radiotherapy Utilization</vt:lpstr>
      <vt:lpstr>Acute Toxicities</vt:lpstr>
      <vt:lpstr>PowerPoint Presentation</vt:lpstr>
      <vt:lpstr>Results</vt:lpstr>
      <vt:lpstr>Conclusions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Copy</dc:title>
  <dc:creator>Eric Fernandez</dc:creator>
  <cp:lastModifiedBy>Matthew Hall</cp:lastModifiedBy>
  <cp:revision>427</cp:revision>
  <dcterms:created xsi:type="dcterms:W3CDTF">2017-01-11T16:19:37Z</dcterms:created>
  <dcterms:modified xsi:type="dcterms:W3CDTF">2023-06-20T22:00:12Z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1319263604</vt:i4>
  </property>
  <property fmtid="{D5CDD505-2E9C-101B-9397-08002B2CF9AE}" pid="3" name="_NewReviewCycle">
    <vt:lpwstr/>
  </property>
  <property fmtid="{D5CDD505-2E9C-101B-9397-08002B2CF9AE}" pid="4" name="_EmailSubject">
    <vt:lpwstr>Reminder of presentation for Friday.</vt:lpwstr>
  </property>
  <property fmtid="{D5CDD505-2E9C-101B-9397-08002B2CF9AE}" pid="5" name="_AuthorEmail">
    <vt:lpwstr>AlonsoG@baptisthealth.net</vt:lpwstr>
  </property>
  <property fmtid="{D5CDD505-2E9C-101B-9397-08002B2CF9AE}" pid="6" name="_AuthorEmailDisplayName">
    <vt:lpwstr>Alonso Gutierrez</vt:lpwstr>
  </property>
  <property fmtid="{D5CDD505-2E9C-101B-9397-08002B2CF9AE}" pid="7" name="_PreviousAdHocReviewCycleID">
    <vt:i4>-94308229</vt:i4>
  </property>
  <property fmtid="{D5CDD505-2E9C-101B-9397-08002B2CF9AE}" pid="8" name="MSIP_Label_2a49eed4-eab1-474c-b8d4-c6df2e25b1c3_Enabled">
    <vt:lpwstr>true</vt:lpwstr>
  </property>
  <property fmtid="{D5CDD505-2E9C-101B-9397-08002B2CF9AE}" pid="9" name="MSIP_Label_2a49eed4-eab1-474c-b8d4-c6df2e25b1c3_SetDate">
    <vt:lpwstr>2020-09-11T12:08:50Z</vt:lpwstr>
  </property>
  <property fmtid="{D5CDD505-2E9C-101B-9397-08002B2CF9AE}" pid="10" name="MSIP_Label_2a49eed4-eab1-474c-b8d4-c6df2e25b1c3_Method">
    <vt:lpwstr>Standard</vt:lpwstr>
  </property>
  <property fmtid="{D5CDD505-2E9C-101B-9397-08002B2CF9AE}" pid="11" name="MSIP_Label_2a49eed4-eab1-474c-b8d4-c6df2e25b1c3_Name">
    <vt:lpwstr>Private</vt:lpwstr>
  </property>
  <property fmtid="{D5CDD505-2E9C-101B-9397-08002B2CF9AE}" pid="12" name="MSIP_Label_2a49eed4-eab1-474c-b8d4-c6df2e25b1c3_SiteId">
    <vt:lpwstr>3783f793-19c8-4928-99c4-8d1861e6cc1f</vt:lpwstr>
  </property>
  <property fmtid="{D5CDD505-2E9C-101B-9397-08002B2CF9AE}" pid="13" name="MSIP_Label_2a49eed4-eab1-474c-b8d4-c6df2e25b1c3_ActionId">
    <vt:lpwstr>2e6f502b-e459-4679-abc7-00003224e69f</vt:lpwstr>
  </property>
  <property fmtid="{D5CDD505-2E9C-101B-9397-08002B2CF9AE}" pid="14" name="MSIP_Label_2a49eed4-eab1-474c-b8d4-c6df2e25b1c3_ContentBits">
    <vt:lpwstr>0</vt:lpwstr>
  </property>
</Properties>
</file>